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tags/tag6.xml" ContentType="application/vnd.openxmlformats-officedocument.presentationml.tags+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0.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 id="2147483725" r:id="rId7"/>
    <p:sldMasterId id="2147483746" r:id="rId8"/>
    <p:sldMasterId id="2147483776" r:id="rId9"/>
    <p:sldMasterId id="2147483800" r:id="rId10"/>
    <p:sldMasterId id="2147483820" r:id="rId11"/>
    <p:sldMasterId id="2147483871" r:id="rId12"/>
    <p:sldMasterId id="2147483922" r:id="rId13"/>
    <p:sldMasterId id="2147483951" r:id="rId14"/>
  </p:sldMasterIdLst>
  <p:notesMasterIdLst>
    <p:notesMasterId r:id="rId59"/>
  </p:notesMasterIdLst>
  <p:sldIdLst>
    <p:sldId id="419" r:id="rId15"/>
    <p:sldId id="420" r:id="rId16"/>
    <p:sldId id="1661" r:id="rId17"/>
    <p:sldId id="2001" r:id="rId18"/>
    <p:sldId id="4509" r:id="rId19"/>
    <p:sldId id="10575" r:id="rId20"/>
    <p:sldId id="1840" r:id="rId21"/>
    <p:sldId id="2128" r:id="rId22"/>
    <p:sldId id="10612" r:id="rId23"/>
    <p:sldId id="10553" r:id="rId24"/>
    <p:sldId id="10559" r:id="rId25"/>
    <p:sldId id="8342" r:id="rId26"/>
    <p:sldId id="319" r:id="rId27"/>
    <p:sldId id="10560" r:id="rId28"/>
    <p:sldId id="8347" r:id="rId29"/>
    <p:sldId id="10561" r:id="rId30"/>
    <p:sldId id="10563" r:id="rId31"/>
    <p:sldId id="10564" r:id="rId32"/>
    <p:sldId id="10565" r:id="rId33"/>
    <p:sldId id="10566" r:id="rId34"/>
    <p:sldId id="10567" r:id="rId35"/>
    <p:sldId id="8352" r:id="rId36"/>
    <p:sldId id="10568" r:id="rId37"/>
    <p:sldId id="10479" r:id="rId38"/>
    <p:sldId id="10574" r:id="rId39"/>
    <p:sldId id="9857" r:id="rId40"/>
    <p:sldId id="10572" r:id="rId41"/>
    <p:sldId id="8353" r:id="rId42"/>
    <p:sldId id="10569" r:id="rId43"/>
    <p:sldId id="4599" r:id="rId44"/>
    <p:sldId id="4598" r:id="rId45"/>
    <p:sldId id="3676" r:id="rId46"/>
    <p:sldId id="10573" r:id="rId47"/>
    <p:sldId id="10480" r:id="rId48"/>
    <p:sldId id="4577" r:id="rId49"/>
    <p:sldId id="3678" r:id="rId50"/>
    <p:sldId id="8390" r:id="rId51"/>
    <p:sldId id="8433" r:id="rId52"/>
    <p:sldId id="8438" r:id="rId53"/>
    <p:sldId id="9921" r:id="rId54"/>
    <p:sldId id="8356" r:id="rId55"/>
    <p:sldId id="2282" r:id="rId56"/>
    <p:sldId id="2268" r:id="rId57"/>
    <p:sldId id="1061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Use Summary" id="{4876A189-C56C-41CB-87B4-C70C68ADAB4D}">
          <p14:sldIdLst>
            <p14:sldId id="419"/>
            <p14:sldId id="420"/>
          </p14:sldIdLst>
        </p14:section>
        <p14:section name="Presenter Guidance" id="{2D0E5C11-84C2-4DE7-AEFF-FF9894CBD26B}">
          <p14:sldIdLst>
            <p14:sldId id="1661"/>
            <p14:sldId id="2001"/>
            <p14:sldId id="4509"/>
            <p14:sldId id="10575"/>
            <p14:sldId id="1840"/>
            <p14:sldId id="2128"/>
            <p14:sldId id="10612"/>
            <p14:sldId id="10553"/>
            <p14:sldId id="10559"/>
            <p14:sldId id="8342"/>
            <p14:sldId id="319"/>
            <p14:sldId id="10560"/>
            <p14:sldId id="8347"/>
            <p14:sldId id="10561"/>
            <p14:sldId id="10563"/>
            <p14:sldId id="10564"/>
            <p14:sldId id="10565"/>
            <p14:sldId id="10566"/>
            <p14:sldId id="10567"/>
            <p14:sldId id="8352"/>
            <p14:sldId id="10568"/>
            <p14:sldId id="10479"/>
            <p14:sldId id="10574"/>
            <p14:sldId id="9857"/>
            <p14:sldId id="10572"/>
            <p14:sldId id="8353"/>
            <p14:sldId id="10569"/>
            <p14:sldId id="4599"/>
            <p14:sldId id="4598"/>
            <p14:sldId id="3676"/>
            <p14:sldId id="10573"/>
            <p14:sldId id="10480"/>
            <p14:sldId id="4577"/>
            <p14:sldId id="3678"/>
            <p14:sldId id="8390"/>
            <p14:sldId id="8433"/>
            <p14:sldId id="8438"/>
            <p14:sldId id="9921"/>
            <p14:sldId id="8356"/>
            <p14:sldId id="2282"/>
            <p14:sldId id="2268"/>
            <p14:sldId id="10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09F9B-FBA2-CE7E-B807-579F9D20C270}" v="11" dt="2019-09-27T00:50:40.230"/>
    <p1510:client id="{57BABE43-1D03-49A7-BF91-98FC301063E5}" v="15" dt="2019-09-27T00:41:16.623"/>
    <p1510:client id="{E7774DF8-2543-1D51-456D-3DA6DD486A7E}" v="1" dt="2019-09-27T00:40:53.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834" y="4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ae0ac70e-0884-4dbf-aa82-b2610f6b5a47" providerId="ADAL" clId="{57BABE43-1D03-49A7-BF91-98FC301063E5}"/>
    <pc:docChg chg="undo custSel modSld">
      <pc:chgData name="Kristen Baker (Red Door Collaborative LLC)" userId="ae0ac70e-0884-4dbf-aa82-b2610f6b5a47" providerId="ADAL" clId="{57BABE43-1D03-49A7-BF91-98FC301063E5}" dt="2019-09-23T22:38:58.663" v="75" actId="20577"/>
      <pc:docMkLst>
        <pc:docMk/>
      </pc:docMkLst>
      <pc:sldChg chg="modSp">
        <pc:chgData name="Kristen Baker (Red Door Collaborative LLC)" userId="ae0ac70e-0884-4dbf-aa82-b2610f6b5a47" providerId="ADAL" clId="{57BABE43-1D03-49A7-BF91-98FC301063E5}" dt="2019-09-23T22:38:58.663" v="75" actId="20577"/>
        <pc:sldMkLst>
          <pc:docMk/>
          <pc:sldMk cId="1820734558" sldId="419"/>
        </pc:sldMkLst>
        <pc:spChg chg="mod">
          <ac:chgData name="Kristen Baker (Red Door Collaborative LLC)" userId="ae0ac70e-0884-4dbf-aa82-b2610f6b5a47" providerId="ADAL" clId="{57BABE43-1D03-49A7-BF91-98FC301063E5}" dt="2019-09-23T22:33:53.249" v="22" actId="1076"/>
          <ac:spMkLst>
            <pc:docMk/>
            <pc:sldMk cId="1820734558" sldId="419"/>
            <ac:spMk id="24" creationId="{5CE0BDCA-FAB7-2543-B335-5BA723EA0064}"/>
          </ac:spMkLst>
        </pc:spChg>
        <pc:spChg chg="mod">
          <ac:chgData name="Kristen Baker (Red Door Collaborative LLC)" userId="ae0ac70e-0884-4dbf-aa82-b2610f6b5a47" providerId="ADAL" clId="{57BABE43-1D03-49A7-BF91-98FC301063E5}" dt="2019-09-23T22:38:58.663" v="75" actId="20577"/>
          <ac:spMkLst>
            <pc:docMk/>
            <pc:sldMk cId="1820734558" sldId="419"/>
            <ac:spMk id="29" creationId="{00000000-0000-0000-0000-000000000000}"/>
          </ac:spMkLst>
        </pc:spChg>
        <pc:spChg chg="mod">
          <ac:chgData name="Kristen Baker (Red Door Collaborative LLC)" userId="ae0ac70e-0884-4dbf-aa82-b2610f6b5a47" providerId="ADAL" clId="{57BABE43-1D03-49A7-BF91-98FC301063E5}" dt="2019-09-23T22:20:30.018" v="12" actId="13926"/>
          <ac:spMkLst>
            <pc:docMk/>
            <pc:sldMk cId="1820734558" sldId="419"/>
            <ac:spMk id="17428" creationId="{00000000-0000-0000-0000-000000000000}"/>
          </ac:spMkLst>
        </pc:spChg>
      </pc:sldChg>
      <pc:sldChg chg="modSp">
        <pc:chgData name="Kristen Baker (Red Door Collaborative LLC)" userId="ae0ac70e-0884-4dbf-aa82-b2610f6b5a47" providerId="ADAL" clId="{57BABE43-1D03-49A7-BF91-98FC301063E5}" dt="2019-09-23T19:45:14.163" v="1" actId="20577"/>
        <pc:sldMkLst>
          <pc:docMk/>
          <pc:sldMk cId="3656061389" sldId="1840"/>
        </pc:sldMkLst>
        <pc:spChg chg="mod">
          <ac:chgData name="Kristen Baker (Red Door Collaborative LLC)" userId="ae0ac70e-0884-4dbf-aa82-b2610f6b5a47" providerId="ADAL" clId="{57BABE43-1D03-49A7-BF91-98FC301063E5}" dt="2019-09-23T19:45:14.163" v="1" actId="20577"/>
          <ac:spMkLst>
            <pc:docMk/>
            <pc:sldMk cId="3656061389" sldId="1840"/>
            <ac:spMk id="84" creationId="{B852A818-B8C0-4672-9162-524D04E0C4D5}"/>
          </ac:spMkLst>
        </pc:spChg>
      </pc:sldChg>
    </pc:docChg>
  </pc:docChgLst>
  <pc:docChgLst>
    <pc:chgData name="Kristen Baker (Red Door Collaborative LLC)" userId="S::v-krbake@microsoft.com::ae0ac70e-0884-4dbf-aa82-b2610f6b5a47" providerId="AD" clId="Web-{E7774DF8-2543-1D51-456D-3DA6DD486A7E}"/>
    <pc:docChg chg="modSld">
      <pc:chgData name="Kristen Baker (Red Door Collaborative LLC)" userId="S::v-krbake@microsoft.com::ae0ac70e-0884-4dbf-aa82-b2610f6b5a47" providerId="AD" clId="Web-{E7774DF8-2543-1D51-456D-3DA6DD486A7E}" dt="2019-09-27T00:40:53.690" v="0"/>
      <pc:docMkLst>
        <pc:docMk/>
      </pc:docMkLst>
      <pc:sldChg chg="delSp">
        <pc:chgData name="Kristen Baker (Red Door Collaborative LLC)" userId="S::v-krbake@microsoft.com::ae0ac70e-0884-4dbf-aa82-b2610f6b5a47" providerId="AD" clId="Web-{E7774DF8-2543-1D51-456D-3DA6DD486A7E}" dt="2019-09-27T00:40:53.690" v="0"/>
        <pc:sldMkLst>
          <pc:docMk/>
          <pc:sldMk cId="3656061389" sldId="1840"/>
        </pc:sldMkLst>
        <pc:spChg chg="del">
          <ac:chgData name="Kristen Baker (Red Door Collaborative LLC)" userId="S::v-krbake@microsoft.com::ae0ac70e-0884-4dbf-aa82-b2610f6b5a47" providerId="AD" clId="Web-{E7774DF8-2543-1D51-456D-3DA6DD486A7E}" dt="2019-09-27T00:40:53.690" v="0"/>
          <ac:spMkLst>
            <pc:docMk/>
            <pc:sldMk cId="3656061389" sldId="1840"/>
            <ac:spMk id="34" creationId="{543195AD-3D6D-4ACA-8E47-83669EC81E23}"/>
          </ac:spMkLst>
        </pc:spChg>
      </pc:sldChg>
    </pc:docChg>
  </pc:docChgLst>
  <pc:docChgLst>
    <pc:chgData name="Kristen Baker (Red Door Collaborative LLC)" userId="S::v-krbake@microsoft.com::ae0ac70e-0884-4dbf-aa82-b2610f6b5a47" providerId="AD" clId="Web-{1FF09F9B-FBA2-CE7E-B807-579F9D20C270}"/>
    <pc:docChg chg="modSld">
      <pc:chgData name="Kristen Baker (Red Door Collaborative LLC)" userId="S::v-krbake@microsoft.com::ae0ac70e-0884-4dbf-aa82-b2610f6b5a47" providerId="AD" clId="Web-{1FF09F9B-FBA2-CE7E-B807-579F9D20C270}" dt="2019-09-27T00:50:38.855" v="7" actId="20577"/>
      <pc:docMkLst>
        <pc:docMk/>
      </pc:docMkLst>
      <pc:sldChg chg="modSp">
        <pc:chgData name="Kristen Baker (Red Door Collaborative LLC)" userId="S::v-krbake@microsoft.com::ae0ac70e-0884-4dbf-aa82-b2610f6b5a47" providerId="AD" clId="Web-{1FF09F9B-FBA2-CE7E-B807-579F9D20C270}" dt="2019-09-27T00:50:38.855" v="6" actId="20577"/>
        <pc:sldMkLst>
          <pc:docMk/>
          <pc:sldMk cId="3656061389" sldId="1840"/>
        </pc:sldMkLst>
        <pc:spChg chg="mod">
          <ac:chgData name="Kristen Baker (Red Door Collaborative LLC)" userId="S::v-krbake@microsoft.com::ae0ac70e-0884-4dbf-aa82-b2610f6b5a47" providerId="AD" clId="Web-{1FF09F9B-FBA2-CE7E-B807-579F9D20C270}" dt="2019-09-27T00:50:38.855" v="6" actId="20577"/>
          <ac:spMkLst>
            <pc:docMk/>
            <pc:sldMk cId="3656061389" sldId="1840"/>
            <ac:spMk id="84" creationId="{B852A818-B8C0-4672-9162-524D04E0C4D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854AC0-CEA4-48A0-88A6-62DDBED18E40}"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US"/>
        </a:p>
      </dgm:t>
    </dgm:pt>
    <dgm:pt modelId="{02FE0B6B-12D3-490B-9585-4BB2A4C73C8C}">
      <dgm:prSet phldrT="[Text]"/>
      <dgm:spPr>
        <a:noFill/>
        <a:ln w="38100">
          <a:solidFill>
            <a:srgbClr val="1070C4"/>
          </a:solidFill>
        </a:ln>
      </dgm:spPr>
      <dgm:t>
        <a:bodyPr/>
        <a:lstStyle/>
        <a:p>
          <a:r>
            <a:rPr lang="en-US">
              <a:solidFill>
                <a:srgbClr val="1070C4"/>
              </a:solidFill>
              <a:latin typeface="Segoe" panose="020B0502040504020203" pitchFamily="34" charset="0"/>
            </a:rPr>
            <a:t>Adopt</a:t>
          </a:r>
        </a:p>
      </dgm:t>
    </dgm:pt>
    <dgm:pt modelId="{F22C7AFF-0107-4CAA-B5D6-D8553CDA2E19}" type="parTrans" cxnId="{5C970423-A101-447A-8AD3-C5813B98C5CE}">
      <dgm:prSet/>
      <dgm:spPr/>
      <dgm:t>
        <a:bodyPr/>
        <a:lstStyle/>
        <a:p>
          <a:endParaRPr lang="en-US"/>
        </a:p>
      </dgm:t>
    </dgm:pt>
    <dgm:pt modelId="{86327DBB-C5C1-49F2-853A-EF55AFA1B28C}" type="sibTrans" cxnId="{5C970423-A101-447A-8AD3-C5813B98C5CE}">
      <dgm:prSet/>
      <dgm:spPr>
        <a:solidFill>
          <a:srgbClr val="1070C4"/>
        </a:solidFill>
      </dgm:spPr>
      <dgm:t>
        <a:bodyPr/>
        <a:lstStyle/>
        <a:p>
          <a:endParaRPr lang="en-US"/>
        </a:p>
      </dgm:t>
    </dgm:pt>
    <dgm:pt modelId="{557B4B65-E2F7-4FFB-8B43-9C4DE073EF1A}">
      <dgm:prSet phldrT="[Text]"/>
      <dgm:spPr>
        <a:noFill/>
        <a:ln w="38100">
          <a:solidFill>
            <a:srgbClr val="1070C4"/>
          </a:solidFill>
        </a:ln>
      </dgm:spPr>
      <dgm:t>
        <a:bodyPr/>
        <a:lstStyle/>
        <a:p>
          <a:r>
            <a:rPr lang="en-US">
              <a:solidFill>
                <a:srgbClr val="1070C4"/>
              </a:solidFill>
              <a:latin typeface="Segoe" panose="020B0502040504020203" pitchFamily="34" charset="0"/>
            </a:rPr>
            <a:t>Ready</a:t>
          </a:r>
        </a:p>
      </dgm:t>
    </dgm:pt>
    <dgm:pt modelId="{C4F3A675-E414-41C6-A3F6-F0B6B84AB770}" type="parTrans" cxnId="{63598103-5F24-4182-862E-AAEB6CCB00BA}">
      <dgm:prSet/>
      <dgm:spPr/>
      <dgm:t>
        <a:bodyPr/>
        <a:lstStyle/>
        <a:p>
          <a:endParaRPr lang="en-US"/>
        </a:p>
      </dgm:t>
    </dgm:pt>
    <dgm:pt modelId="{14FD9603-DDFB-4AE9-B1E0-4B90622885D0}" type="sibTrans" cxnId="{63598103-5F24-4182-862E-AAEB6CCB00BA}">
      <dgm:prSet/>
      <dgm:spPr>
        <a:solidFill>
          <a:srgbClr val="1070C4"/>
        </a:solidFill>
      </dgm:spPr>
      <dgm:t>
        <a:bodyPr/>
        <a:lstStyle/>
        <a:p>
          <a:endParaRPr lang="en-US"/>
        </a:p>
      </dgm:t>
    </dgm:pt>
    <dgm:pt modelId="{3E677E56-5B62-4C38-8E6A-A5B0E9037BBA}">
      <dgm:prSet phldrT="[Text]"/>
      <dgm:spPr>
        <a:noFill/>
        <a:ln w="38100">
          <a:solidFill>
            <a:srgbClr val="1070C4"/>
          </a:solidFill>
        </a:ln>
      </dgm:spPr>
      <dgm:t>
        <a:bodyPr/>
        <a:lstStyle/>
        <a:p>
          <a:r>
            <a:rPr lang="en-US">
              <a:solidFill>
                <a:srgbClr val="1070C4"/>
              </a:solidFill>
              <a:latin typeface="Segoe" panose="020B0502040504020203" pitchFamily="34" charset="0"/>
            </a:rPr>
            <a:t>Plan</a:t>
          </a:r>
        </a:p>
      </dgm:t>
    </dgm:pt>
    <dgm:pt modelId="{24409D76-892A-462D-8ED3-BD6207ECE658}" type="parTrans" cxnId="{6E34D794-F307-439E-91F4-B5B23B7C40FB}">
      <dgm:prSet/>
      <dgm:spPr/>
      <dgm:t>
        <a:bodyPr/>
        <a:lstStyle/>
        <a:p>
          <a:endParaRPr lang="en-US"/>
        </a:p>
      </dgm:t>
    </dgm:pt>
    <dgm:pt modelId="{CDD493B6-FDD8-489C-8881-0C0F9B8EB452}" type="sibTrans" cxnId="{6E34D794-F307-439E-91F4-B5B23B7C40FB}">
      <dgm:prSet/>
      <dgm:spPr>
        <a:solidFill>
          <a:srgbClr val="1070C4"/>
        </a:solidFill>
      </dgm:spPr>
      <dgm:t>
        <a:bodyPr/>
        <a:lstStyle/>
        <a:p>
          <a:endParaRPr lang="en-US"/>
        </a:p>
      </dgm:t>
    </dgm:pt>
    <dgm:pt modelId="{E40C7332-933A-4989-8CF4-979E68DCA508}" type="pres">
      <dgm:prSet presAssocID="{E5854AC0-CEA4-48A0-88A6-62DDBED18E40}" presName="composite" presStyleCnt="0">
        <dgm:presLayoutVars>
          <dgm:chMax val="3"/>
          <dgm:animLvl val="lvl"/>
          <dgm:resizeHandles val="exact"/>
        </dgm:presLayoutVars>
      </dgm:prSet>
      <dgm:spPr/>
    </dgm:pt>
    <dgm:pt modelId="{A0C81033-AAD2-41FF-B60A-D57A56F33D7A}" type="pres">
      <dgm:prSet presAssocID="{02FE0B6B-12D3-490B-9585-4BB2A4C73C8C}" presName="gear1" presStyleLbl="node1" presStyleIdx="0" presStyleCnt="3">
        <dgm:presLayoutVars>
          <dgm:chMax val="1"/>
          <dgm:bulletEnabled val="1"/>
        </dgm:presLayoutVars>
      </dgm:prSet>
      <dgm:spPr/>
    </dgm:pt>
    <dgm:pt modelId="{43EACB40-EC51-485A-ABD4-2E0699B68B7C}" type="pres">
      <dgm:prSet presAssocID="{02FE0B6B-12D3-490B-9585-4BB2A4C73C8C}" presName="gear1srcNode" presStyleLbl="node1" presStyleIdx="0" presStyleCnt="3"/>
      <dgm:spPr/>
    </dgm:pt>
    <dgm:pt modelId="{38E09BA7-BF96-4125-B446-A248C7C47804}" type="pres">
      <dgm:prSet presAssocID="{02FE0B6B-12D3-490B-9585-4BB2A4C73C8C}" presName="gear1dstNode" presStyleLbl="node1" presStyleIdx="0" presStyleCnt="3"/>
      <dgm:spPr/>
    </dgm:pt>
    <dgm:pt modelId="{631E403A-3B88-4F1F-A819-082B435193BD}" type="pres">
      <dgm:prSet presAssocID="{557B4B65-E2F7-4FFB-8B43-9C4DE073EF1A}" presName="gear2" presStyleLbl="node1" presStyleIdx="1" presStyleCnt="3">
        <dgm:presLayoutVars>
          <dgm:chMax val="1"/>
          <dgm:bulletEnabled val="1"/>
        </dgm:presLayoutVars>
      </dgm:prSet>
      <dgm:spPr/>
    </dgm:pt>
    <dgm:pt modelId="{C4F6B92A-03E9-4FDD-BC39-AE337AABE726}" type="pres">
      <dgm:prSet presAssocID="{557B4B65-E2F7-4FFB-8B43-9C4DE073EF1A}" presName="gear2srcNode" presStyleLbl="node1" presStyleIdx="1" presStyleCnt="3"/>
      <dgm:spPr/>
    </dgm:pt>
    <dgm:pt modelId="{3CCBD793-F351-4F30-AA6E-9F275184BD58}" type="pres">
      <dgm:prSet presAssocID="{557B4B65-E2F7-4FFB-8B43-9C4DE073EF1A}" presName="gear2dstNode" presStyleLbl="node1" presStyleIdx="1" presStyleCnt="3"/>
      <dgm:spPr/>
    </dgm:pt>
    <dgm:pt modelId="{51B3299F-FEF9-4146-A7FE-E1374CF7BCE1}" type="pres">
      <dgm:prSet presAssocID="{3E677E56-5B62-4C38-8E6A-A5B0E9037BBA}" presName="gear3" presStyleLbl="node1" presStyleIdx="2" presStyleCnt="3"/>
      <dgm:spPr/>
    </dgm:pt>
    <dgm:pt modelId="{819D61A8-2148-4E53-B27A-9D4AF9C22ECA}" type="pres">
      <dgm:prSet presAssocID="{3E677E56-5B62-4C38-8E6A-A5B0E9037BBA}" presName="gear3tx" presStyleLbl="node1" presStyleIdx="2" presStyleCnt="3">
        <dgm:presLayoutVars>
          <dgm:chMax val="1"/>
          <dgm:bulletEnabled val="1"/>
        </dgm:presLayoutVars>
      </dgm:prSet>
      <dgm:spPr/>
    </dgm:pt>
    <dgm:pt modelId="{E8F3CF88-7487-44B9-8B9E-AB3CE12383D7}" type="pres">
      <dgm:prSet presAssocID="{3E677E56-5B62-4C38-8E6A-A5B0E9037BBA}" presName="gear3srcNode" presStyleLbl="node1" presStyleIdx="2" presStyleCnt="3"/>
      <dgm:spPr/>
    </dgm:pt>
    <dgm:pt modelId="{ECC48B3C-95E1-43F7-9A5C-B72012B46E9E}" type="pres">
      <dgm:prSet presAssocID="{3E677E56-5B62-4C38-8E6A-A5B0E9037BBA}" presName="gear3dstNode" presStyleLbl="node1" presStyleIdx="2" presStyleCnt="3"/>
      <dgm:spPr/>
    </dgm:pt>
    <dgm:pt modelId="{5A4E35C1-512D-4565-A56B-0B9A779C2BF8}" type="pres">
      <dgm:prSet presAssocID="{86327DBB-C5C1-49F2-853A-EF55AFA1B28C}" presName="connector1" presStyleLbl="sibTrans2D1" presStyleIdx="0" presStyleCnt="3"/>
      <dgm:spPr/>
    </dgm:pt>
    <dgm:pt modelId="{E08BE5B3-2D4B-467E-AD02-DA962C38CC84}" type="pres">
      <dgm:prSet presAssocID="{14FD9603-DDFB-4AE9-B1E0-4B90622885D0}" presName="connector2" presStyleLbl="sibTrans2D1" presStyleIdx="1" presStyleCnt="3"/>
      <dgm:spPr/>
    </dgm:pt>
    <dgm:pt modelId="{5DE0EAF9-DD18-4BB1-824D-6922CABA6EF0}" type="pres">
      <dgm:prSet presAssocID="{CDD493B6-FDD8-489C-8881-0C0F9B8EB452}" presName="connector3" presStyleLbl="sibTrans2D1" presStyleIdx="2" presStyleCnt="3"/>
      <dgm:spPr/>
    </dgm:pt>
  </dgm:ptLst>
  <dgm:cxnLst>
    <dgm:cxn modelId="{C6396202-94F7-45E4-82AC-A1853E7AFB03}" type="presOf" srcId="{3E677E56-5B62-4C38-8E6A-A5B0E9037BBA}" destId="{819D61A8-2148-4E53-B27A-9D4AF9C22ECA}" srcOrd="1" destOrd="0" presId="urn:microsoft.com/office/officeart/2005/8/layout/gear1"/>
    <dgm:cxn modelId="{63598103-5F24-4182-862E-AAEB6CCB00BA}" srcId="{E5854AC0-CEA4-48A0-88A6-62DDBED18E40}" destId="{557B4B65-E2F7-4FFB-8B43-9C4DE073EF1A}" srcOrd="1" destOrd="0" parTransId="{C4F3A675-E414-41C6-A3F6-F0B6B84AB770}" sibTransId="{14FD9603-DDFB-4AE9-B1E0-4B90622885D0}"/>
    <dgm:cxn modelId="{F34BB003-4F5D-4829-AD72-D9D8099B36BA}" type="presOf" srcId="{557B4B65-E2F7-4FFB-8B43-9C4DE073EF1A}" destId="{3CCBD793-F351-4F30-AA6E-9F275184BD58}" srcOrd="2" destOrd="0" presId="urn:microsoft.com/office/officeart/2005/8/layout/gear1"/>
    <dgm:cxn modelId="{8117B207-08DE-4E81-882E-0A86AE7001E1}" type="presOf" srcId="{02FE0B6B-12D3-490B-9585-4BB2A4C73C8C}" destId="{38E09BA7-BF96-4125-B446-A248C7C47804}" srcOrd="2" destOrd="0" presId="urn:microsoft.com/office/officeart/2005/8/layout/gear1"/>
    <dgm:cxn modelId="{05B06E0A-8EC5-4F16-B009-FAF0BF29A97B}" type="presOf" srcId="{557B4B65-E2F7-4FFB-8B43-9C4DE073EF1A}" destId="{C4F6B92A-03E9-4FDD-BC39-AE337AABE726}" srcOrd="1" destOrd="0" presId="urn:microsoft.com/office/officeart/2005/8/layout/gear1"/>
    <dgm:cxn modelId="{5C970423-A101-447A-8AD3-C5813B98C5CE}" srcId="{E5854AC0-CEA4-48A0-88A6-62DDBED18E40}" destId="{02FE0B6B-12D3-490B-9585-4BB2A4C73C8C}" srcOrd="0" destOrd="0" parTransId="{F22C7AFF-0107-4CAA-B5D6-D8553CDA2E19}" sibTransId="{86327DBB-C5C1-49F2-853A-EF55AFA1B28C}"/>
    <dgm:cxn modelId="{69785F25-F8F9-49DB-9CBE-C2981102FF03}" type="presOf" srcId="{02FE0B6B-12D3-490B-9585-4BB2A4C73C8C}" destId="{43EACB40-EC51-485A-ABD4-2E0699B68B7C}" srcOrd="1" destOrd="0" presId="urn:microsoft.com/office/officeart/2005/8/layout/gear1"/>
    <dgm:cxn modelId="{19ACB428-4D3A-449A-A825-CC021033595C}" type="presOf" srcId="{3E677E56-5B62-4C38-8E6A-A5B0E9037BBA}" destId="{51B3299F-FEF9-4146-A7FE-E1374CF7BCE1}" srcOrd="0" destOrd="0" presId="urn:microsoft.com/office/officeart/2005/8/layout/gear1"/>
    <dgm:cxn modelId="{8C723F37-38C0-4F4C-B744-26B9299B513A}" type="presOf" srcId="{02FE0B6B-12D3-490B-9585-4BB2A4C73C8C}" destId="{A0C81033-AAD2-41FF-B60A-D57A56F33D7A}" srcOrd="0" destOrd="0" presId="urn:microsoft.com/office/officeart/2005/8/layout/gear1"/>
    <dgm:cxn modelId="{9A30053B-C338-45F7-95B5-D2FF0B2F49E3}" type="presOf" srcId="{CDD493B6-FDD8-489C-8881-0C0F9B8EB452}" destId="{5DE0EAF9-DD18-4BB1-824D-6922CABA6EF0}" srcOrd="0" destOrd="0" presId="urn:microsoft.com/office/officeart/2005/8/layout/gear1"/>
    <dgm:cxn modelId="{7E137B3E-3262-449D-897D-CEE88B3201AA}" type="presOf" srcId="{14FD9603-DDFB-4AE9-B1E0-4B90622885D0}" destId="{E08BE5B3-2D4B-467E-AD02-DA962C38CC84}" srcOrd="0" destOrd="0" presId="urn:microsoft.com/office/officeart/2005/8/layout/gear1"/>
    <dgm:cxn modelId="{E9860A61-C143-4BE8-A60C-47094F1656CD}" type="presOf" srcId="{3E677E56-5B62-4C38-8E6A-A5B0E9037BBA}" destId="{E8F3CF88-7487-44B9-8B9E-AB3CE12383D7}" srcOrd="2" destOrd="0" presId="urn:microsoft.com/office/officeart/2005/8/layout/gear1"/>
    <dgm:cxn modelId="{1F77C553-6393-472D-9FA6-684D8A84AC7A}" type="presOf" srcId="{557B4B65-E2F7-4FFB-8B43-9C4DE073EF1A}" destId="{631E403A-3B88-4F1F-A819-082B435193BD}" srcOrd="0" destOrd="0" presId="urn:microsoft.com/office/officeart/2005/8/layout/gear1"/>
    <dgm:cxn modelId="{6E34D794-F307-439E-91F4-B5B23B7C40FB}" srcId="{E5854AC0-CEA4-48A0-88A6-62DDBED18E40}" destId="{3E677E56-5B62-4C38-8E6A-A5B0E9037BBA}" srcOrd="2" destOrd="0" parTransId="{24409D76-892A-462D-8ED3-BD6207ECE658}" sibTransId="{CDD493B6-FDD8-489C-8881-0C0F9B8EB452}"/>
    <dgm:cxn modelId="{499F17D8-393C-4EE6-A10C-5EC2B2646393}" type="presOf" srcId="{3E677E56-5B62-4C38-8E6A-A5B0E9037BBA}" destId="{ECC48B3C-95E1-43F7-9A5C-B72012B46E9E}" srcOrd="3" destOrd="0" presId="urn:microsoft.com/office/officeart/2005/8/layout/gear1"/>
    <dgm:cxn modelId="{316B6CD8-8CB4-4BAC-9FC9-B255966901B6}" type="presOf" srcId="{86327DBB-C5C1-49F2-853A-EF55AFA1B28C}" destId="{5A4E35C1-512D-4565-A56B-0B9A779C2BF8}" srcOrd="0" destOrd="0" presId="urn:microsoft.com/office/officeart/2005/8/layout/gear1"/>
    <dgm:cxn modelId="{F31B96FC-EE40-4339-BB31-A0F6D7DCCD71}" type="presOf" srcId="{E5854AC0-CEA4-48A0-88A6-62DDBED18E40}" destId="{E40C7332-933A-4989-8CF4-979E68DCA508}" srcOrd="0" destOrd="0" presId="urn:microsoft.com/office/officeart/2005/8/layout/gear1"/>
    <dgm:cxn modelId="{D7A18B6E-DA05-44E4-B3F4-6813CBE97AF5}" type="presParOf" srcId="{E40C7332-933A-4989-8CF4-979E68DCA508}" destId="{A0C81033-AAD2-41FF-B60A-D57A56F33D7A}" srcOrd="0" destOrd="0" presId="urn:microsoft.com/office/officeart/2005/8/layout/gear1"/>
    <dgm:cxn modelId="{691A3F09-4618-47E0-B893-F264F8FD97D8}" type="presParOf" srcId="{E40C7332-933A-4989-8CF4-979E68DCA508}" destId="{43EACB40-EC51-485A-ABD4-2E0699B68B7C}" srcOrd="1" destOrd="0" presId="urn:microsoft.com/office/officeart/2005/8/layout/gear1"/>
    <dgm:cxn modelId="{0B3466F2-A8BB-48A8-A204-E826D2D9DC84}" type="presParOf" srcId="{E40C7332-933A-4989-8CF4-979E68DCA508}" destId="{38E09BA7-BF96-4125-B446-A248C7C47804}" srcOrd="2" destOrd="0" presId="urn:microsoft.com/office/officeart/2005/8/layout/gear1"/>
    <dgm:cxn modelId="{1E75ECC3-47E1-4C2B-BA9F-659DCB665349}" type="presParOf" srcId="{E40C7332-933A-4989-8CF4-979E68DCA508}" destId="{631E403A-3B88-4F1F-A819-082B435193BD}" srcOrd="3" destOrd="0" presId="urn:microsoft.com/office/officeart/2005/8/layout/gear1"/>
    <dgm:cxn modelId="{BCB14258-6139-448D-94F5-CC44EFC767B3}" type="presParOf" srcId="{E40C7332-933A-4989-8CF4-979E68DCA508}" destId="{C4F6B92A-03E9-4FDD-BC39-AE337AABE726}" srcOrd="4" destOrd="0" presId="urn:microsoft.com/office/officeart/2005/8/layout/gear1"/>
    <dgm:cxn modelId="{68F1032A-3C5A-44CE-9809-22FE56CDF759}" type="presParOf" srcId="{E40C7332-933A-4989-8CF4-979E68DCA508}" destId="{3CCBD793-F351-4F30-AA6E-9F275184BD58}" srcOrd="5" destOrd="0" presId="urn:microsoft.com/office/officeart/2005/8/layout/gear1"/>
    <dgm:cxn modelId="{D74FE91C-6126-426E-8283-0FD0F99003A1}" type="presParOf" srcId="{E40C7332-933A-4989-8CF4-979E68DCA508}" destId="{51B3299F-FEF9-4146-A7FE-E1374CF7BCE1}" srcOrd="6" destOrd="0" presId="urn:microsoft.com/office/officeart/2005/8/layout/gear1"/>
    <dgm:cxn modelId="{FD69413A-CD6A-436A-94C4-9FA64ED91CE4}" type="presParOf" srcId="{E40C7332-933A-4989-8CF4-979E68DCA508}" destId="{819D61A8-2148-4E53-B27A-9D4AF9C22ECA}" srcOrd="7" destOrd="0" presId="urn:microsoft.com/office/officeart/2005/8/layout/gear1"/>
    <dgm:cxn modelId="{72358E32-E74A-4E94-908C-FC6DE7DEF197}" type="presParOf" srcId="{E40C7332-933A-4989-8CF4-979E68DCA508}" destId="{E8F3CF88-7487-44B9-8B9E-AB3CE12383D7}" srcOrd="8" destOrd="0" presId="urn:microsoft.com/office/officeart/2005/8/layout/gear1"/>
    <dgm:cxn modelId="{277A7744-E47B-4796-8F55-5B859FBBFBFF}" type="presParOf" srcId="{E40C7332-933A-4989-8CF4-979E68DCA508}" destId="{ECC48B3C-95E1-43F7-9A5C-B72012B46E9E}" srcOrd="9" destOrd="0" presId="urn:microsoft.com/office/officeart/2005/8/layout/gear1"/>
    <dgm:cxn modelId="{40B4A8F6-335F-48C8-BBE4-A1C78CF87CD7}" type="presParOf" srcId="{E40C7332-933A-4989-8CF4-979E68DCA508}" destId="{5A4E35C1-512D-4565-A56B-0B9A779C2BF8}" srcOrd="10" destOrd="0" presId="urn:microsoft.com/office/officeart/2005/8/layout/gear1"/>
    <dgm:cxn modelId="{773B73C3-9842-4679-8FED-E0355597AAF2}" type="presParOf" srcId="{E40C7332-933A-4989-8CF4-979E68DCA508}" destId="{E08BE5B3-2D4B-467E-AD02-DA962C38CC84}" srcOrd="11" destOrd="0" presId="urn:microsoft.com/office/officeart/2005/8/layout/gear1"/>
    <dgm:cxn modelId="{187ACA48-E3D1-4A9C-A8E6-3BEDA98011C0}" type="presParOf" srcId="{E40C7332-933A-4989-8CF4-979E68DCA508}" destId="{5DE0EAF9-DD18-4BB1-824D-6922CABA6EF0}"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1033-AAD2-41FF-B60A-D57A56F33D7A}">
      <dsp:nvSpPr>
        <dsp:cNvPr id="0" name=""/>
        <dsp:cNvSpPr/>
      </dsp:nvSpPr>
      <dsp:spPr>
        <a:xfrm>
          <a:off x="2282603" y="2260846"/>
          <a:ext cx="2763256" cy="2763256"/>
        </a:xfrm>
        <a:prstGeom prst="gear9">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Adopt</a:t>
          </a:r>
        </a:p>
      </dsp:txBody>
      <dsp:txXfrm>
        <a:off x="2838140" y="2908126"/>
        <a:ext cx="1652182" cy="1420370"/>
      </dsp:txXfrm>
    </dsp:sp>
    <dsp:sp modelId="{631E403A-3B88-4F1F-A819-082B435193BD}">
      <dsp:nvSpPr>
        <dsp:cNvPr id="0" name=""/>
        <dsp:cNvSpPr/>
      </dsp:nvSpPr>
      <dsp:spPr>
        <a:xfrm>
          <a:off x="674890" y="1607712"/>
          <a:ext cx="2009641" cy="2009641"/>
        </a:xfrm>
        <a:prstGeom prst="gear6">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Ready</a:t>
          </a:r>
        </a:p>
      </dsp:txBody>
      <dsp:txXfrm>
        <a:off x="1180823" y="2116703"/>
        <a:ext cx="997775" cy="991659"/>
      </dsp:txXfrm>
    </dsp:sp>
    <dsp:sp modelId="{51B3299F-FEF9-4146-A7FE-E1374CF7BCE1}">
      <dsp:nvSpPr>
        <dsp:cNvPr id="0" name=""/>
        <dsp:cNvSpPr/>
      </dsp:nvSpPr>
      <dsp:spPr>
        <a:xfrm rot="20700000">
          <a:off x="1800494" y="221265"/>
          <a:ext cx="1969038" cy="1969038"/>
        </a:xfrm>
        <a:prstGeom prst="gear6">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Plan</a:t>
          </a:r>
        </a:p>
      </dsp:txBody>
      <dsp:txXfrm rot="-20700000">
        <a:off x="2232362" y="653133"/>
        <a:ext cx="1105302" cy="1105302"/>
      </dsp:txXfrm>
    </dsp:sp>
    <dsp:sp modelId="{5A4E35C1-512D-4565-A56B-0B9A779C2BF8}">
      <dsp:nvSpPr>
        <dsp:cNvPr id="0" name=""/>
        <dsp:cNvSpPr/>
      </dsp:nvSpPr>
      <dsp:spPr>
        <a:xfrm>
          <a:off x="2079343" y="1838614"/>
          <a:ext cx="3536968" cy="3536968"/>
        </a:xfrm>
        <a:prstGeom prst="circularArrow">
          <a:avLst>
            <a:gd name="adj1" fmla="val 4687"/>
            <a:gd name="adj2" fmla="val 299029"/>
            <a:gd name="adj3" fmla="val 2532959"/>
            <a:gd name="adj4" fmla="val 15825563"/>
            <a:gd name="adj5" fmla="val 5469"/>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 modelId="{E08BE5B3-2D4B-467E-AD02-DA962C38CC84}">
      <dsp:nvSpPr>
        <dsp:cNvPr id="0" name=""/>
        <dsp:cNvSpPr/>
      </dsp:nvSpPr>
      <dsp:spPr>
        <a:xfrm>
          <a:off x="318986" y="1159494"/>
          <a:ext cx="2569828" cy="2569828"/>
        </a:xfrm>
        <a:prstGeom prst="leftCircularArrow">
          <a:avLst>
            <a:gd name="adj1" fmla="val 6452"/>
            <a:gd name="adj2" fmla="val 429999"/>
            <a:gd name="adj3" fmla="val 10489124"/>
            <a:gd name="adj4" fmla="val 14837806"/>
            <a:gd name="adj5" fmla="val 7527"/>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 modelId="{5DE0EAF9-DD18-4BB1-824D-6922CABA6EF0}">
      <dsp:nvSpPr>
        <dsp:cNvPr id="0" name=""/>
        <dsp:cNvSpPr/>
      </dsp:nvSpPr>
      <dsp:spPr>
        <a:xfrm>
          <a:off x="1345035" y="-213588"/>
          <a:ext cx="2770792" cy="2770792"/>
        </a:xfrm>
        <a:prstGeom prst="circularArrow">
          <a:avLst>
            <a:gd name="adj1" fmla="val 5984"/>
            <a:gd name="adj2" fmla="val 394124"/>
            <a:gd name="adj3" fmla="val 13313824"/>
            <a:gd name="adj4" fmla="val 10508221"/>
            <a:gd name="adj5" fmla="val 6981"/>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1FD6F-554F-4EBA-8E86-DA895AABD744}" type="datetimeFigureOut">
              <a:rPr lang="en-US" smtClean="0"/>
              <a:t>11/17/2019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ECAD5-0D9A-486A-9465-C07AD15B7C39}" type="slidenum">
              <a:rPr lang="en-US" smtClean="0"/>
              <a:t>‹#›</a:t>
            </a:fld>
            <a:endParaRPr lang="en-US"/>
          </a:p>
        </p:txBody>
      </p:sp>
    </p:spTree>
    <p:extLst>
      <p:ext uri="{BB962C8B-B14F-4D97-AF65-F5344CB8AC3E}">
        <p14:creationId xmlns:p14="http://schemas.microsoft.com/office/powerpoint/2010/main" val="27389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11/17/2019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Clarifying motivations will help drive follow 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209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781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beginning a migration, the above should be completed or in process of being completed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Before beginning a migration, the above should be completed or in process of being completed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07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a:t>Note: The three phase names (denoted with an asterix *) are to be tested with customers &amp; refined.</a:t>
            </a:r>
          </a:p>
          <a:p>
            <a:pPr marL="0" indent="0">
              <a:buFont typeface="Arial" panose="020B0604020202020204" pitchFamily="34" charset="0"/>
              <a:buNone/>
            </a:pPr>
            <a:endParaRPr lang="nl-NL"/>
          </a:p>
          <a:p>
            <a:pPr marL="0" indent="0">
              <a:buFont typeface="Arial" panose="020B0604020202020204" pitchFamily="34" charset="0"/>
              <a:buNone/>
            </a:pPr>
            <a:r>
              <a:rPr lang="nl-NL"/>
              <a:t>The Asset phase of migration is where most of the technical work happens, moving assets to the cloud.</a:t>
            </a:r>
          </a:p>
          <a:p>
            <a:pPr marL="0" indent="0">
              <a:buFont typeface="Arial" panose="020B0604020202020204" pitchFamily="34" charset="0"/>
              <a:buNone/>
            </a:pPr>
            <a:r>
              <a:rPr lang="nl-NL"/>
              <a:t>If the customer has workload objective(s) for this migration, they will need to invest in a bit more structure and follow the workload phase guidance</a:t>
            </a:r>
          </a:p>
          <a:p>
            <a:pPr marL="0" indent="0">
              <a:buFont typeface="Arial" panose="020B0604020202020204" pitchFamily="34" charset="0"/>
              <a:buNone/>
            </a:pPr>
            <a:r>
              <a:rPr lang="nl-NL"/>
              <a:t>If the customer has portfolio objectives(s) for this migration, they will also need to invest in the portfolio phase structure.</a:t>
            </a:r>
          </a:p>
          <a:p>
            <a:pPr marL="0" indent="0">
              <a:buFont typeface="Arial" panose="020B0604020202020204" pitchFamily="34" charset="0"/>
              <a:buNone/>
            </a:pPr>
            <a:endParaRPr lang="nl-NL"/>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nl-NL"/>
              <a:t>Every customer will execute the asset phase of migration. Every customer should invest in the full portfolio phase, if they wish to produce business returns from the migration effort.</a:t>
            </a:r>
          </a:p>
          <a:p>
            <a:pPr marL="0" indent="0">
              <a:buFont typeface="Arial" panose="020B0604020202020204" pitchFamily="34" charset="0"/>
              <a:buNone/>
            </a:pPr>
            <a:endParaRPr lang="nl-NL"/>
          </a:p>
          <a:p>
            <a:pPr marL="0" indent="0">
              <a:buFont typeface="Arial" panose="020B0604020202020204" pitchFamily="34" charset="0"/>
              <a:buNone/>
            </a:pPr>
            <a:r>
              <a:rPr lang="nl-NL"/>
              <a:t>In a factory model, Asset phase is like the factory floor where the parts are assembled &amp; shipped.</a:t>
            </a:r>
          </a:p>
          <a:p>
            <a:pPr marL="0" indent="0">
              <a:buFont typeface="Arial" panose="020B0604020202020204" pitchFamily="34" charset="0"/>
              <a:buNone/>
            </a:pPr>
            <a:r>
              <a:rPr lang="nl-NL"/>
              <a:t>If the customer has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02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Portfolio Phase establishes the design &amp; fills up the backlog with prioritized workloads</a:t>
            </a:r>
          </a:p>
          <a:p>
            <a:r>
              <a:rPr lang="en-US"/>
              <a:t>Workload Phase manages the flow of inventory in &amp; out of the conveyor belt, including Quality Control on the back end of the belt.</a:t>
            </a:r>
          </a:p>
          <a:p>
            <a:r>
              <a:rPr lang="en-US"/>
              <a:t>Asset Phase executes the migration or technical change for each asset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8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0214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010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Clarifying motivations will help drive follow 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461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11/17/2019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8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658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1" kern="1200">
              <a:latin typeface="Segoe UI" pitchFamily="34" charset="0"/>
              <a:cs typeface="Segoe UI"/>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033504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66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655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024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Database Migration Service (DMS)</a:t>
            </a: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DMS</a:t>
            </a:r>
            <a:r>
              <a:rPr kumimoji="0" lang="en-US" sz="900" b="0" i="0" u="none" strike="noStrike" kern="1200" cap="none" spc="0" normalizeH="0" baseline="0" noProof="0">
                <a:ln>
                  <a:noFill/>
                </a:ln>
                <a:solidFill>
                  <a:srgbClr val="1A1A1A"/>
                </a:solidFill>
                <a:effectLst/>
                <a:uLnTx/>
                <a:uFillTx/>
                <a:latin typeface="Segoe UI"/>
                <a:ea typeface="+mn-ea"/>
                <a:cs typeface="+mn-cs"/>
              </a:rPr>
              <a:t> is a fully managed service designed to enable seamless migrations from multiple database sources to the Azure Data platform. </a:t>
            </a: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endParaRPr kumimoji="0" lang="en-US" sz="9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DMS value prop</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Seamless, end-to-end solution </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Near-zero downtime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as you migrate your business critical apps</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Migrate</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scale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from multiple sources to your target database</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41K+ databases have been migrated using DMS in less than 1 year </a:t>
            </a:r>
          </a:p>
          <a:p>
            <a:pPr marL="0" indent="0">
              <a:spcBef>
                <a:spcPts val="600"/>
              </a:spcBef>
              <a:spcAft>
                <a:spcPts val="600"/>
              </a:spcAft>
              <a:buFont typeface="Arial" panose="020B0604020202020204" pitchFamily="34" charset="0"/>
              <a:buNone/>
            </a:pPr>
            <a:endPar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A1A1A"/>
                </a:solidFill>
                <a:effectLst/>
                <a:uLnTx/>
                <a:uFillTx/>
                <a:latin typeface="Segoe UI"/>
                <a:ea typeface="+mn-ea"/>
                <a:cs typeface="+mn-cs"/>
              </a:rPr>
              <a:t>DMS enables two types of migration: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en-US" sz="900" b="0" i="0" u="none" strike="noStrike" kern="1200" cap="none" spc="0" normalizeH="0" baseline="0" noProof="0">
                <a:ln>
                  <a:noFill/>
                </a:ln>
                <a:solidFill>
                  <a:srgbClr val="1A1A1A"/>
                </a:solidFill>
                <a:effectLst/>
                <a:uLnTx/>
                <a:uFillTx/>
                <a:latin typeface="Segoe UI"/>
                <a:ea typeface="+mn-ea"/>
                <a:cs typeface="+mn-cs"/>
              </a:rPr>
              <a:t>Offline, one-time migrations (with some downtime)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en-US" sz="900" b="0" i="0" u="none" strike="noStrike" kern="1200" cap="none" spc="0" normalizeH="0" baseline="0" noProof="0">
                <a:ln>
                  <a:noFill/>
                </a:ln>
                <a:solidFill>
                  <a:srgbClr val="1A1A1A"/>
                </a:solidFill>
                <a:effectLst/>
                <a:uLnTx/>
                <a:uFillTx/>
                <a:latin typeface="Segoe UI"/>
                <a:ea typeface="+mn-ea"/>
                <a:cs typeface="+mn-cs"/>
              </a:rPr>
              <a:t>Online migrations with continuous sync and minimal downtime – for critical workloads </a:t>
            </a:r>
            <a:endParaRPr lang="en-US" sz="900">
              <a:gradFill>
                <a:gsLst>
                  <a:gs pos="2917">
                    <a:schemeClr val="tx1"/>
                  </a:gs>
                  <a:gs pos="30000">
                    <a:schemeClr val="tx1"/>
                  </a:gs>
                </a:gsLst>
                <a:lin ang="5400000" scaled="0"/>
              </a:gradFill>
            </a:endParaRPr>
          </a:p>
          <a:p>
            <a:pPr marL="0" indent="0">
              <a:spcBef>
                <a:spcPts val="600"/>
              </a:spcBef>
              <a:spcAft>
                <a:spcPts val="600"/>
              </a:spcAft>
              <a:buFont typeface="Arial" panose="020B0604020202020204" pitchFamily="34" charset="0"/>
              <a:buNone/>
            </a:pPr>
            <a:endPar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defTabSz="931740">
              <a:spcBef>
                <a:spcPts val="611"/>
              </a:spcBef>
              <a:spcAft>
                <a:spcPts val="611"/>
              </a:spcAf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9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Let us now transition to the Optimize phase in the Azure migration journey. </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a:p>
            <a:r>
              <a:rPr lang="en-US" sz="882" kern="1200">
                <a:solidFill>
                  <a:schemeClr val="tx1"/>
                </a:solidFill>
                <a:effectLst/>
                <a:latin typeface="Segoe UI Light" pitchFamily="34" charset="0"/>
                <a:ea typeface="+mn-ea"/>
                <a:cs typeface="+mn-cs"/>
              </a:rPr>
              <a:t>Many customers look to the cloud to gain operational efficiencies and cost savings. With Azure Cost Management , customers can now manage their cloud spend in a unified experience, and leverage built-in best practice recommendations (e.g., turning off idle VMs) to drive operational efficiency.  They can apply Azure Hybrid Benefit and Azure Reserved Instances during or after migration for big savings.  </a:t>
            </a:r>
          </a:p>
          <a:p>
            <a:r>
              <a:rPr lang="en-US" sz="882" kern="1200">
                <a:solidFill>
                  <a:schemeClr val="tx1"/>
                </a:solidFill>
                <a:effectLst/>
                <a:latin typeface="Segoe UI Light" pitchFamily="34" charset="0"/>
                <a:ea typeface="+mn-ea"/>
                <a:cs typeface="+mn-cs"/>
              </a:rPr>
              <a:t> Link to blog</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Just in 2018, 28% of customers have experienced data loss and 40% have experienced an unplanned outage.  Just 2% of organizations recovered from their latest incident in under an hour. Azure’s overall availability has been trending up constantly and is now at over 99.999% reliability across the fleet. Microsoft’s cloud technology provides innovative features such as memory-preserving host updates and live migration. But more importantly, Azure provides a comprehensive set of built-in resilient services to recover from hardware failures, natural disasters and data loss. As a result, we see more customers enable their mission-critical workloads on Azure.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a:p>
            <a:r>
              <a:rPr lang="en-US" sz="900" spc="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900" spc="0">
              <a:solidFill>
                <a:srgbClr val="3C3C41"/>
              </a:solidFill>
              <a:latin typeface="Segoe UI"/>
            </a:endParaRPr>
          </a:p>
          <a:p>
            <a:r>
              <a:rPr lang="en-US" sz="900" spc="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900" spc="0">
              <a:solidFill>
                <a:srgbClr val="3C3C41"/>
              </a:solidFill>
              <a:latin typeface="Segoe UI"/>
            </a:endParaRPr>
          </a:p>
          <a:p>
            <a:r>
              <a:rPr lang="en-US" sz="900" spc="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900" spc="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900" spc="0">
              <a:solidFill>
                <a:srgbClr val="3C3C41"/>
              </a:solidFill>
              <a:latin typeface="Segoe UI"/>
            </a:endParaRPr>
          </a:p>
          <a:p>
            <a:r>
              <a:rPr lang="en-US" sz="900" spc="0">
                <a:solidFill>
                  <a:srgbClr val="3C3C41"/>
                </a:solidFill>
                <a:latin typeface="Segoe UI"/>
              </a:rPr>
              <a:t>Thus, we need to build resilience against all these failure and the azure services can help us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used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a:t>	</a:t>
            </a:r>
            <a:r>
              <a:rPr lang="en-US" sz="1000" b="0" i="0" kern="1200">
                <a:solidFill>
                  <a:schemeClr val="tx1"/>
                </a:solidFill>
                <a:effectLst/>
                <a:latin typeface="Segoe UI Light" pitchFamily="34" charset="0"/>
                <a:ea typeface="+mn-ea"/>
                <a:cs typeface="+mn-cs"/>
              </a:rPr>
              <a:t> </a:t>
            </a:r>
            <a:endParaRPr lang="en-US" sz="882" b="0" kern="1200">
              <a:solidFill>
                <a:schemeClr val="tx1"/>
              </a:solidFill>
              <a:effectLst/>
              <a:latin typeface="Segoe UI Light" pitchFamily="34" charset="0"/>
              <a:ea typeface="+mn-ea"/>
              <a:cs typeface="+mn-cs"/>
            </a:endParaRPr>
          </a:p>
          <a:p>
            <a:endParaRPr lang="en-US" sz="1200" spc="0">
              <a:solidFill>
                <a:srgbClr val="3C3C41"/>
              </a:solidFill>
              <a:latin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6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6916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Morph lifecycle to left hand side and breakout each pillar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4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9140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104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2754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Lift &amp; Shift is one of many migration approaches. The goal of CAF Migrate is to provide the customer with a single approach that balances the speed of a standard lift &amp; shift with the growth potential of a modernize effort. The purpose of this deck is to expose the methodology and establish a maturity plan to ready the team to execute the iterative processes that fit their needs.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95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Governance is about meeting strategic objectives (performance) while meeting legal and regulatory, contractual and other obligatory requirements often supported by policies (conformance). The goal is to achieve both in a balanced 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73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8.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3.bin"/></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5.emf"/><Relationship Id="rId4" Type="http://schemas.openxmlformats.org/officeDocument/2006/relationships/oleObject" Target="../embeddings/oleObject4.bin"/></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6.emf"/><Relationship Id="rId5" Type="http://schemas.openxmlformats.org/officeDocument/2006/relationships/oleObject" Target="../embeddings/oleObject5.bin"/><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50.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tif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tif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Master" Target="../slideMasters/slideMaster10.xml"/><Relationship Id="rId4" Type="http://schemas.openxmlformats.org/officeDocument/2006/relationships/image" Target="../media/image55.jp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Master" Target="../slideMasters/slideMaster10.xml"/><Relationship Id="rId4" Type="http://schemas.openxmlformats.org/officeDocument/2006/relationships/image" Target="../media/image59.jp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tags" Target="../tags/tag8.xml"/><Relationship Id="rId7" Type="http://schemas.openxmlformats.org/officeDocument/2006/relationships/oleObject" Target="../embeddings/oleObject6.bin"/><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slideMaster" Target="../slideMasters/slideMaster10.xml"/><Relationship Id="rId5" Type="http://schemas.openxmlformats.org/officeDocument/2006/relationships/tags" Target="../tags/tag10.xml"/><Relationship Id="rId4" Type="http://schemas.openxmlformats.org/officeDocument/2006/relationships/tags" Target="../tags/tag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C01D-1C9F-4730-A9C0-C9A58D27A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797954-570B-4639-983F-8934CD12D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2E729-1459-4C6B-B1A4-9F4B188DB87D}"/>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5F432C29-BC4D-4878-822E-1228BCEA9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5E654-525A-4F77-AB7E-BD2F33E85B5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6581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74EB-90C2-4D1D-9E9D-77CE212171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C605-37A4-4ED5-8FC6-8BA4067E8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E9239-68AE-4EBD-A729-F23442757C25}"/>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5F52344B-6131-4C5D-A8A2-8F8602663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28A63-284E-4548-A8DD-7D426F120F14}"/>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551074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41718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4298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532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867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0719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9596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7030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366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79852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9402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7FCB6-D6D4-4366-902A-DEAA9B0AE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F7DBB-2F37-46DE-AE8B-A5B9F7C0D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C1444-5BC1-4B4F-8DB3-F4751768DE0C}"/>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48648AA5-C442-4E8A-B9A9-72693BEBE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2E7C3-145C-4503-96D6-444CF8C9843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737227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6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2048969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015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65537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16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43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3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0250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5513870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0874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6597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259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183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21351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3411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602765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863063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278617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525385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71343700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858640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7444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21700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251384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284797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687713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67044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731567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9063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47705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49011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23220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243862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071293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944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66422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76712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66314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96543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2381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9658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3421993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9" y="250547"/>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5581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4254874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115825" y="4532879"/>
            <a:ext cx="11960352" cy="2230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378425" y="5199993"/>
            <a:ext cx="1326992" cy="86008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121918" tIns="60960" rIns="121918" bIns="60960" numCol="1" anchor="t" anchorCtr="0" compatLnSpc="1">
            <a:prstTxWarp prst="textNoShape">
              <a:avLst/>
            </a:prstTxWarp>
            <a:noAutofit/>
          </a:bodyPr>
          <a:lstStyle/>
          <a:p>
            <a:endParaRPr lang="en-US" sz="2400"/>
          </a:p>
        </p:txBody>
      </p:sp>
      <p:cxnSp>
        <p:nvCxnSpPr>
          <p:cNvPr id="49" name="Straight Connector 48"/>
          <p:cNvCxnSpPr/>
          <p:nvPr userDrawn="1"/>
        </p:nvCxnSpPr>
        <p:spPr>
          <a:xfrm>
            <a:off x="1929749" y="4853520"/>
            <a:ext cx="0" cy="155302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2163522" y="4696678"/>
            <a:ext cx="9722796" cy="1096641"/>
          </a:xfrm>
        </p:spPr>
        <p:txBody>
          <a:bodyPr tIns="0" anchor="t"/>
          <a:lstStyle>
            <a:lvl1pPr>
              <a:defRPr sz="36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2163523" y="5945964"/>
            <a:ext cx="9761778" cy="469039"/>
          </a:xfrm>
        </p:spPr>
        <p:txBody>
          <a:bodyPr wrap="square" tIns="0">
            <a:spAutoFit/>
          </a:bodyPr>
          <a:lstStyle>
            <a:lvl1pPr marL="0" indent="0">
              <a:lnSpc>
                <a:spcPct val="100000"/>
              </a:lnSpc>
              <a:buNone/>
              <a:defRPr lang="en-US" sz="2400" kern="0" dirty="0">
                <a:ln w="3175">
                  <a:noFill/>
                </a:ln>
                <a:latin typeface="+mn-lt"/>
                <a:ea typeface="+mn-ea"/>
                <a:cs typeface="+mn-cs"/>
              </a:defRPr>
            </a:lvl1pPr>
          </a:lstStyle>
          <a:p>
            <a:pPr marL="0" lvl="0" defTabSz="1243400">
              <a:spcBef>
                <a:spcPct val="0"/>
              </a:spcBef>
              <a:spcAft>
                <a:spcPts val="8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5825" y="94154"/>
            <a:ext cx="11960352" cy="4357684"/>
          </a:xfrm>
          <a:prstGeom prst="rect">
            <a:avLst/>
          </a:prstGeom>
        </p:spPr>
      </p:pic>
      <p:sp>
        <p:nvSpPr>
          <p:cNvPr id="2" name="Rectangle 1"/>
          <p:cNvSpPr/>
          <p:nvPr userDrawn="1"/>
        </p:nvSpPr>
        <p:spPr bwMode="auto">
          <a:xfrm>
            <a:off x="3045811" y="94839"/>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6055933" y="94838"/>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9066055" y="94837"/>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115825" y="94154"/>
            <a:ext cx="2929985" cy="4358154"/>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3125947"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err="1">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6136070" y="94154"/>
            <a:ext cx="2929985" cy="4358154"/>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lvl="0"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9146191"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err="1">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70572" y="337291"/>
            <a:ext cx="1277761" cy="27432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422903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15647" y="0"/>
            <a:ext cx="10576353" cy="6858000"/>
          </a:xfrm>
          <a:prstGeom prst="rect">
            <a:avLst/>
          </a:prstGeom>
        </p:spPr>
      </p:pic>
      <p:sp>
        <p:nvSpPr>
          <p:cNvPr id="5" name="Rectangle 4"/>
          <p:cNvSpPr/>
          <p:nvPr userDrawn="1"/>
        </p:nvSpPr>
        <p:spPr bwMode="auto">
          <a:xfrm>
            <a:off x="0" y="0"/>
            <a:ext cx="12192000" cy="68580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12192000" cy="68579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38177" y="573544"/>
            <a:ext cx="7372350" cy="1760081"/>
          </a:xfrm>
        </p:spPr>
        <p:txBody>
          <a:bodyPr lIns="0" anchor="t"/>
          <a:lstStyle>
            <a:lvl1pPr>
              <a:defRPr sz="5400">
                <a:solidFill>
                  <a:schemeClr val="tx1"/>
                </a:solidFill>
              </a:defRPr>
            </a:lvl1pPr>
          </a:lstStyle>
          <a:p>
            <a:r>
              <a:rPr lang="en-US"/>
              <a:t>Section title</a:t>
            </a:r>
          </a:p>
        </p:txBody>
      </p:sp>
    </p:spTree>
    <p:extLst>
      <p:ext uri="{BB962C8B-B14F-4D97-AF65-F5344CB8AC3E}">
        <p14:creationId xmlns:p14="http://schemas.microsoft.com/office/powerpoint/2010/main" val="3401226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chemeClr val="bg1"/>
                </a:solidFill>
              </a:defRPr>
            </a:lvl1pPr>
          </a:lstStyle>
          <a:p>
            <a:r>
              <a:rPr lang="en-US"/>
              <a:t>Section title</a:t>
            </a:r>
          </a:p>
        </p:txBody>
      </p:sp>
    </p:spTree>
    <p:extLst>
      <p:ext uri="{BB962C8B-B14F-4D97-AF65-F5344CB8AC3E}">
        <p14:creationId xmlns:p14="http://schemas.microsoft.com/office/powerpoint/2010/main" val="1003662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1980854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307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589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2151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79"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8" tIns="60960" rIns="121918"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73681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4374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2181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6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4816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101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826090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46356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602267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08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32772"/>
          </a:xfrm>
        </p:spPr>
        <p:txBody>
          <a:bodyPr lIns="0" tIns="0"/>
          <a:lstStyle>
            <a:lvl1pPr marL="228768" indent="-228768">
              <a:spcBef>
                <a:spcPts val="1176"/>
              </a:spcBef>
              <a:defRPr sz="2549">
                <a:latin typeface="+mn-lt"/>
              </a:defRPr>
            </a:lvl1pPr>
            <a:lvl2pPr marL="676967" indent="-228768">
              <a:spcBef>
                <a:spcPts val="1176"/>
              </a:spcBef>
              <a:buSzPct val="100000"/>
              <a:buFont typeface="Segoe UI" pitchFamily="34" charset="0"/>
              <a:buChar char="‐"/>
              <a:defRPr/>
            </a:lvl2pPr>
            <a:lvl3pPr marL="1125166" indent="-228768">
              <a:spcBef>
                <a:spcPts val="1176"/>
              </a:spcBef>
              <a:buFont typeface="Wingdings" pitchFamily="2" charset="2"/>
              <a:buChar char="§"/>
              <a:defRPr/>
            </a:lvl3pPr>
            <a:lvl4pPr marL="1568695" indent="-336149">
              <a:spcBef>
                <a:spcPts val="1176"/>
              </a:spcBef>
              <a:buFont typeface="+mj-lt"/>
              <a:buAutoNum type="arabicPeriod"/>
              <a:defRPr/>
            </a:lvl4pPr>
            <a:lvl5pPr marL="1907956" indent="-336149">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907303"/>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9"/>
            <a:ext cx="12192000" cy="900406"/>
          </a:xfrm>
          <a:prstGeom prst="rect">
            <a:avLst/>
          </a:prstGeom>
          <a:noFill/>
        </p:spPr>
        <p:txBody>
          <a:bodyPr/>
          <a:lstStyle>
            <a:lvl1pPr>
              <a:defRPr b="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Rectangle: Rounded Corners 4"/>
          <p:cNvSpPr/>
          <p:nvPr userDrawn="1"/>
        </p:nvSpPr>
        <p:spPr>
          <a:xfrm>
            <a:off x="0" y="307"/>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
        <p:nvSpPr>
          <p:cNvPr id="6" name="Rectangle: Rounded Corners 5"/>
          <p:cNvSpPr/>
          <p:nvPr userDrawn="1"/>
        </p:nvSpPr>
        <p:spPr>
          <a:xfrm>
            <a:off x="0" y="6821020"/>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6945327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6132"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66918"/>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0385693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1" y="2322538"/>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359706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1" y="585789"/>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67591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497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5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66172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0904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14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879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52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760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86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99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30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0029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60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17423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415226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728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3648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11034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47257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07881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6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46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3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3469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7984297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4455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94483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4434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24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83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56008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12774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29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064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40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DB83-31B4-483E-9ED2-33E4B7EB2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7EB0E-696C-49C4-B16E-B180713EB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4C275-BF3A-4245-A4E0-69F31FF0CDEC}"/>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34B1228D-127E-4C0C-BFCC-454A41514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5EA8E-C621-4FE6-94FF-D7621F68C6A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134800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592593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161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037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126237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557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7776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9234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17070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5192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3806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78786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439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0460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756798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293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365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30288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835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6671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1" y="2322538"/>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189764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14536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10111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54235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29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824052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1834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09384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59578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03058447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471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6464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8197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18960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7305"/>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62265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100506870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174885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6838126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435787865"/>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59835524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995638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961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24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9342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326007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9084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63751828"/>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0380773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4166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0745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2580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73362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0164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8399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2781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7406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685720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63472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9502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879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91811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4077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38898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2402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5267481"/>
      </p:ext>
    </p:extLst>
  </p:cSld>
  <p:clrMapOvr>
    <a:masterClrMapping/>
  </p:clrMapOvr>
  <p:transition>
    <p:fade/>
  </p:transition>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61"/>
            <a:ext cx="11655840" cy="615609"/>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7"/>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11"/>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7"/>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11"/>
            <a:fld id="{894E8EF0-91FF-4791-8529-F57CE0475C15}" type="slidenum">
              <a:rPr lang="en-US" smtClean="0"/>
              <a:pPr defTabSz="744811"/>
              <a:t>‹#›</a:t>
            </a:fld>
            <a:endParaRPr lang="en-US"/>
          </a:p>
        </p:txBody>
      </p:sp>
    </p:spTree>
    <p:extLst>
      <p:ext uri="{BB962C8B-B14F-4D97-AF65-F5344CB8AC3E}">
        <p14:creationId xmlns:p14="http://schemas.microsoft.com/office/powerpoint/2010/main" val="2062432044"/>
      </p:ext>
    </p:extLst>
  </p:cSld>
  <p:clrMapOvr>
    <a:masterClrMapping/>
  </p:clrMapOvr>
  <p:transition>
    <p:fade/>
  </p:transition>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64506150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61255063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083106831"/>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2590906"/>
      </p:ext>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94088351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369730"/>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6483301"/>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14352974"/>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1"/>
            <a:ext cx="9602819" cy="727635"/>
          </a:xfrm>
        </p:spPr>
        <p:txBody>
          <a:bodyPr/>
          <a:lstStyle>
            <a:lvl1pPr>
              <a:defRPr sz="1764"/>
            </a:lvl1pPr>
            <a:lvl2pPr>
              <a:defRPr sz="1764"/>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511506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0"/>
            <a:ext cx="9609045"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10323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6"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0" tIns="143425" rIns="179280" bIns="143425" numCol="1" spcCol="0" rtlCol="0" fromWordArt="0" anchor="t" anchorCtr="0" forceAA="0" compatLnSpc="1">
            <a:prstTxWarp prst="textNoShape">
              <a:avLst/>
            </a:prstTxWarp>
            <a:noAutofit/>
          </a:bodyPr>
          <a:lstStyle/>
          <a:p>
            <a:pPr lvl="0"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6"/>
            <a:ext cx="6507352"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202207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0" tIns="143425" rIns="179280" bIns="143425" numCol="1" spcCol="0" rtlCol="0" fromWordArt="0" anchor="t" anchorCtr="0" forceAA="0" compatLnSpc="1">
            <a:prstTxWarp prst="textNoShape">
              <a:avLst/>
            </a:prstTxWarp>
            <a:noAutofit/>
          </a:bodyPr>
          <a:lstStyle/>
          <a:p>
            <a:pPr lvl="0"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635"/>
          </a:xfrm>
        </p:spPr>
        <p:txBody>
          <a:bodyPr/>
          <a:lstStyle>
            <a:lvl1pPr>
              <a:defRPr sz="1764">
                <a:solidFill>
                  <a:schemeClr val="tx1"/>
                </a:solidFill>
              </a:defRPr>
            </a:lvl1pPr>
            <a:lvl2pPr>
              <a:defRPr sz="1764">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36839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4970094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25">
              <a:spcAft>
                <a:spcPts val="490"/>
              </a:spcAft>
              <a:buNone/>
              <a:defRPr sz="1764" spc="0" baseline="0">
                <a:solidFill>
                  <a:schemeClr val="tx2"/>
                </a:solidFill>
              </a:defRPr>
            </a:lvl1pPr>
            <a:lvl2pPr marL="224094" indent="0">
              <a:buNone/>
              <a:defRPr sz="1764"/>
            </a:lvl2pPr>
            <a:lvl3pPr marL="448189" indent="0">
              <a:buNone/>
              <a:defRPr sz="1764"/>
            </a:lvl3pPr>
            <a:lvl4pPr marL="672283" indent="0">
              <a:buNone/>
              <a:defRPr sz="1764"/>
            </a:lvl4pPr>
            <a:lvl5pPr marL="896378" indent="0">
              <a:buNone/>
              <a:defRPr sz="1764"/>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3550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9" indent="0">
              <a:buNone/>
              <a:defRPr/>
            </a:lvl3pPr>
            <a:lvl4pPr marL="672283" indent="0">
              <a:buNone/>
              <a:defRPr/>
            </a:lvl4pPr>
            <a:lvl5pPr marL="896378"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90"/>
            <a:ext cx="11306469" cy="443839"/>
          </a:xfr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chemeClr val="tx1"/>
                </a:solidFill>
              </a:defRPr>
            </a:lvl2pPr>
            <a:lvl3pPr marL="448189" indent="0">
              <a:buNone/>
              <a:defRPr/>
            </a:lvl3pPr>
            <a:lvl4pPr marL="672283" indent="0">
              <a:buNone/>
              <a:defRPr/>
            </a:lvl4pPr>
            <a:lvl5pPr marL="896378"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89" indent="0">
              <a:buNone/>
              <a:defRPr/>
            </a:lvl3pPr>
            <a:lvl4pPr marL="67228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072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9" indent="0">
              <a:buNone/>
              <a:defRPr/>
            </a:lvl3pPr>
            <a:lvl4pPr marL="672283" indent="0">
              <a:buNone/>
              <a:defRPr/>
            </a:lvl4pPr>
            <a:lvl5pPr marL="89637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3392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018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113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2803460"/>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963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24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1168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1660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8"/>
            <a:ext cx="5541959" cy="403136"/>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2649571"/>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9" indent="0">
              <a:buNone/>
              <a:defRPr/>
            </a:lvl3pPr>
            <a:lvl4pPr marL="672283" indent="0">
              <a:buNone/>
              <a:defRPr/>
            </a:lvl4pPr>
            <a:lvl5pPr marL="896378"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49428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730547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74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4" indent="0">
              <a:buNone/>
              <a:defRPr/>
            </a:lvl2pPr>
            <a:lvl3pPr marL="448189" indent="0">
              <a:buNone/>
              <a:defRPr/>
            </a:lvl3pPr>
            <a:lvl4pPr marL="672283" indent="0">
              <a:buNone/>
              <a:defRPr/>
            </a:lvl4pPr>
            <a:lvl5pPr marL="89637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9"/>
            <a:ext cx="4758210" cy="2521331"/>
          </a:xfrm>
        </p:spPr>
        <p:txBody>
          <a:bodyPr lIns="0" tIns="0" rIns="0" bIns="0"/>
          <a:lstStyle>
            <a:lvl1pPr marL="280118" indent="-280118">
              <a:lnSpc>
                <a:spcPts val="1764"/>
              </a:lnSpc>
              <a:spcBef>
                <a:spcPts val="0"/>
              </a:spcBef>
              <a:buFont typeface="Arial" panose="020B0604020202020204" pitchFamily="34" charset="0"/>
              <a:buChar char="•"/>
              <a:defRPr sz="1372" b="0" i="0" spc="0">
                <a:solidFill>
                  <a:schemeClr val="tx1"/>
                </a:solidFill>
                <a:latin typeface="+mn-lt"/>
              </a:defRPr>
            </a:lvl1pPr>
            <a:lvl2pPr marL="0" indent="0">
              <a:lnSpc>
                <a:spcPts val="1764"/>
              </a:lnSpc>
              <a:spcBef>
                <a:spcPts val="0"/>
              </a:spcBef>
              <a:buNone/>
              <a:defRPr sz="1372">
                <a:solidFill>
                  <a:schemeClr val="tx1"/>
                </a:solidFill>
              </a:defRPr>
            </a:lvl2pPr>
            <a:lvl3pPr marL="448189" indent="0">
              <a:buNone/>
              <a:defRPr/>
            </a:lvl3pPr>
            <a:lvl4pPr marL="672283" indent="0">
              <a:buNone/>
              <a:defRPr/>
            </a:lvl4pPr>
            <a:lvl5pPr marL="89637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441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253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1" cy="6371053"/>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058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0"/>
            <a:ext cx="3618377" cy="3534844"/>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5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89" indent="0">
              <a:buNone/>
              <a:defRPr/>
            </a:lvl3pPr>
            <a:lvl4pPr marL="672283" indent="0">
              <a:buNone/>
              <a:defRPr/>
            </a:lvl4pPr>
            <a:lvl5pPr marL="896378"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0"/>
            <a:ext cx="3607487" cy="3534844"/>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0"/>
            <a:ext cx="3623051" cy="3534844"/>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16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793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1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1"/>
            <a:ext cx="1335673" cy="190278"/>
          </a:xfrm>
          <a:prstGeom prst="rect">
            <a:avLst/>
          </a:prstGeom>
        </p:spPr>
      </p:pic>
    </p:spTree>
    <p:extLst>
      <p:ext uri="{BB962C8B-B14F-4D97-AF65-F5344CB8AC3E}">
        <p14:creationId xmlns:p14="http://schemas.microsoft.com/office/powerpoint/2010/main" val="1773319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484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55996" y="1817561"/>
            <a:ext cx="11306469"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11/17/2019</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52326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6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4" y="3204862"/>
            <a:ext cx="2102988" cy="448276"/>
          </a:xfrm>
          <a:prstGeom prst="rect">
            <a:avLst/>
          </a:prstGeom>
        </p:spPr>
      </p:pic>
    </p:spTree>
    <p:extLst>
      <p:ext uri="{BB962C8B-B14F-4D97-AF65-F5344CB8AC3E}">
        <p14:creationId xmlns:p14="http://schemas.microsoft.com/office/powerpoint/2010/main" val="190492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87339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72418"/>
          </a:xfrm>
        </p:spPr>
        <p:txBody>
          <a:bodyPr/>
          <a:lstStyle>
            <a:lvl1pPr marL="0" indent="0">
              <a:buNone/>
              <a:defRPr/>
            </a:lvl1pPr>
            <a:lvl2pPr marL="457000" indent="0">
              <a:buNone/>
              <a:defRPr/>
            </a:lvl2pPr>
            <a:lvl3pPr marL="914002" indent="0">
              <a:buNone/>
              <a:defRPr/>
            </a:lvl3pPr>
            <a:lvl4pPr marL="1371003" indent="0">
              <a:buNone/>
              <a:defRPr/>
            </a:lvl4pPr>
            <a:lvl5pPr marL="18280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046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5" y="1595"/>
          <a:ext cx="1587" cy="1587"/>
        </p:xfrm>
        <a:graphic>
          <a:graphicData uri="http://schemas.openxmlformats.org/presentationml/2006/ole">
            <mc:AlternateContent xmlns:mc="http://schemas.openxmlformats.org/markup-compatibility/2006">
              <mc:Choice xmlns:v="urn:schemas-microsoft-com:vml" Requires="v">
                <p:oleObj spid="_x0000_s308228"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 y="1595"/>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2" y="1524004"/>
            <a:ext cx="10668000" cy="1572418"/>
          </a:xfrm>
          <a:prstGeom prst="rect">
            <a:avLst/>
          </a:prstGeom>
        </p:spPr>
        <p:txBody>
          <a:bodyPr/>
          <a:lstStyle>
            <a:lvl1pPr marL="0" indent="0">
              <a:buNone/>
              <a:defRPr>
                <a:solidFill>
                  <a:schemeClr val="tx1"/>
                </a:solidFill>
                <a:latin typeface="Segoe UI"/>
                <a:cs typeface="Segoe UI"/>
                <a:sym typeface="Segoe UI"/>
              </a:defRPr>
            </a:lvl1pPr>
            <a:lvl2pPr marL="281350" indent="0">
              <a:buNone/>
              <a:defRPr>
                <a:solidFill>
                  <a:schemeClr val="tx1"/>
                </a:solidFill>
                <a:latin typeface="Segoe UI"/>
                <a:cs typeface="Segoe UI"/>
                <a:sym typeface="Segoe UI"/>
              </a:defRPr>
            </a:lvl2pPr>
            <a:lvl3pPr marL="587799" indent="0">
              <a:buNone/>
              <a:defRPr>
                <a:solidFill>
                  <a:schemeClr val="tx1"/>
                </a:solidFill>
                <a:latin typeface="Segoe UI"/>
                <a:cs typeface="Segoe UI"/>
                <a:sym typeface="Segoe UI"/>
              </a:defRPr>
            </a:lvl3pPr>
            <a:lvl4pPr marL="869150" indent="0">
              <a:buNone/>
              <a:defRPr>
                <a:solidFill>
                  <a:schemeClr val="tx1"/>
                </a:solidFill>
                <a:latin typeface="Segoe UI"/>
                <a:cs typeface="Segoe UI"/>
                <a:sym typeface="Segoe UI"/>
              </a:defRPr>
            </a:lvl4pPr>
            <a:lvl5pPr marL="110426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50" indent="0">
              <a:buNone/>
              <a:defRPr/>
            </a:lvl2pPr>
            <a:lvl3pPr marL="587799" indent="0">
              <a:buNone/>
              <a:defRPr/>
            </a:lvl3pPr>
            <a:lvl4pPr marL="869150" indent="0">
              <a:buNone/>
              <a:defRPr/>
            </a:lvl4pPr>
            <a:lvl5pPr marL="1104269" indent="0">
              <a:buNone/>
              <a:defRPr/>
            </a:lvl5pPr>
          </a:lstStyle>
          <a:p>
            <a:pPr lvl="0"/>
            <a:r>
              <a:rPr lang="en-US"/>
              <a:t>Click to add subtitle</a:t>
            </a:r>
          </a:p>
        </p:txBody>
      </p:sp>
    </p:spTree>
    <p:extLst>
      <p:ext uri="{BB962C8B-B14F-4D97-AF65-F5344CB8AC3E}">
        <p14:creationId xmlns:p14="http://schemas.microsoft.com/office/powerpoint/2010/main" val="14404981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72418"/>
          </a:xfrm>
        </p:spPr>
        <p:txBody>
          <a:bodyPr wrap="square">
            <a:spAutoFit/>
          </a:bodyPr>
          <a:lstStyle>
            <a:lvl1pPr marL="0" indent="0">
              <a:buNone/>
              <a:defRPr/>
            </a:lvl1pPr>
            <a:lvl2pPr marL="228582" indent="0">
              <a:buNone/>
              <a:defRPr/>
            </a:lvl2pPr>
            <a:lvl3pPr marL="457163" indent="0">
              <a:buNone/>
              <a:defRPr/>
            </a:lvl3pPr>
            <a:lvl4pPr marL="685746" indent="0">
              <a:buNone/>
              <a:defRPr/>
            </a:lvl4pPr>
            <a:lvl5pPr marL="91432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298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61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06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Graphic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29983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56AE-6BA5-475E-B6A8-5526F05F0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03B89-247A-4C3F-A88F-157DD00642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039E1-8AC6-4328-9866-D80613A8025A}"/>
              </a:ext>
            </a:extLst>
          </p:cNvPr>
          <p:cNvSpPr>
            <a:spLocks noGrp="1"/>
          </p:cNvSpPr>
          <p:nvPr>
            <p:ph type="dt" sz="half" idx="10"/>
          </p:nvPr>
        </p:nvSpPr>
        <p:spPr/>
        <p:txBody>
          <a:bodyPr/>
          <a:lstStyle/>
          <a:p>
            <a:pPr defTabSz="914378">
              <a:defRPr/>
            </a:pPr>
            <a:fld id="{293C5051-8B62-40FD-B929-B7A113E6F76D}" type="datetimeFigureOut">
              <a:rPr lang="en-US" smtClean="0">
                <a:solidFill>
                  <a:srgbClr val="1A1A1A"/>
                </a:solidFill>
                <a:latin typeface="Segoe UI"/>
              </a:rPr>
              <a:pPr defTabSz="914378">
                <a:defRPr/>
              </a:pPr>
              <a:t>11/17/2019</a:t>
            </a:fld>
            <a:endParaRPr lang="en-US">
              <a:solidFill>
                <a:srgbClr val="1A1A1A"/>
              </a:solidFill>
              <a:latin typeface="Segoe UI"/>
            </a:endParaRPr>
          </a:p>
        </p:txBody>
      </p:sp>
      <p:sp>
        <p:nvSpPr>
          <p:cNvPr id="5" name="Footer Placeholder 4">
            <a:extLst>
              <a:ext uri="{FF2B5EF4-FFF2-40B4-BE49-F238E27FC236}">
                <a16:creationId xmlns:a16="http://schemas.microsoft.com/office/drawing/2014/main" id="{B117D595-3C3C-4791-9161-BF5591341426}"/>
              </a:ext>
            </a:extLst>
          </p:cNvPr>
          <p:cNvSpPr>
            <a:spLocks noGrp="1"/>
          </p:cNvSpPr>
          <p:nvPr>
            <p:ph type="ftr" sz="quarter" idx="11"/>
          </p:nvPr>
        </p:nvSpPr>
        <p:spPr/>
        <p:txBody>
          <a:bodyPr/>
          <a:lstStyle/>
          <a:p>
            <a:pPr defTabSz="914378">
              <a:defRPr/>
            </a:pPr>
            <a:endParaRPr lang="en-US">
              <a:solidFill>
                <a:srgbClr val="1A1A1A"/>
              </a:solidFill>
              <a:latin typeface="Segoe UI"/>
            </a:endParaRPr>
          </a:p>
        </p:txBody>
      </p:sp>
      <p:sp>
        <p:nvSpPr>
          <p:cNvPr id="6" name="Slide Number Placeholder 5">
            <a:extLst>
              <a:ext uri="{FF2B5EF4-FFF2-40B4-BE49-F238E27FC236}">
                <a16:creationId xmlns:a16="http://schemas.microsoft.com/office/drawing/2014/main" id="{0DDECB13-2E57-4E5A-886C-397E21135316}"/>
              </a:ext>
            </a:extLst>
          </p:cNvPr>
          <p:cNvSpPr>
            <a:spLocks noGrp="1"/>
          </p:cNvSpPr>
          <p:nvPr>
            <p:ph type="sldNum" sz="quarter" idx="12"/>
          </p:nvPr>
        </p:nvSpPr>
        <p:spPr/>
        <p:txBody>
          <a:bodyPr/>
          <a:lstStyle/>
          <a:p>
            <a:pPr defTabSz="914378">
              <a:defRPr/>
            </a:pPr>
            <a:fld id="{591CCB77-AACA-41E4-A395-49D675A29B1A}" type="slidenum">
              <a:rPr lang="en-US" smtClean="0">
                <a:solidFill>
                  <a:srgbClr val="1A1A1A"/>
                </a:solidFill>
                <a:latin typeface="Segoe UI"/>
              </a:rPr>
              <a:pPr defTabSz="914378">
                <a:defRPr/>
              </a:pPr>
              <a:t>‹#›</a:t>
            </a:fld>
            <a:endParaRPr lang="en-US">
              <a:solidFill>
                <a:srgbClr val="1A1A1A"/>
              </a:solidFill>
              <a:latin typeface="Segoe UI"/>
            </a:endParaRPr>
          </a:p>
        </p:txBody>
      </p:sp>
    </p:spTree>
    <p:extLst>
      <p:ext uri="{BB962C8B-B14F-4D97-AF65-F5344CB8AC3E}">
        <p14:creationId xmlns:p14="http://schemas.microsoft.com/office/powerpoint/2010/main" val="3388009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9750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942136"/>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247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0390-C57E-48E3-8A23-CBBBD7A8D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046BEE-D7E0-48E8-8A2E-FD665E8756A4}"/>
              </a:ext>
            </a:extLst>
          </p:cNvPr>
          <p:cNvSpPr>
            <a:spLocks noGrp="1"/>
          </p:cNvSpPr>
          <p:nvPr>
            <p:ph type="dt" sz="half" idx="10"/>
          </p:nvPr>
        </p:nvSpPr>
        <p:spPr/>
        <p:txBody>
          <a:bodyPr/>
          <a:lstStyle/>
          <a:p>
            <a:fld id="{D58A7A76-32A8-4D95-A8D4-55BAD62B8D38}" type="datetimeFigureOut">
              <a:rPr lang="en-US" smtClean="0"/>
              <a:t>11/17/2019</a:t>
            </a:fld>
            <a:endParaRPr lang="en-US"/>
          </a:p>
        </p:txBody>
      </p:sp>
      <p:sp>
        <p:nvSpPr>
          <p:cNvPr id="4" name="Footer Placeholder 3">
            <a:extLst>
              <a:ext uri="{FF2B5EF4-FFF2-40B4-BE49-F238E27FC236}">
                <a16:creationId xmlns:a16="http://schemas.microsoft.com/office/drawing/2014/main" id="{385F7DAB-1B66-46D4-9FEE-3EEBE88D75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FD082-2858-4872-AB61-144108B944F8}"/>
              </a:ext>
            </a:extLst>
          </p:cNvPr>
          <p:cNvSpPr>
            <a:spLocks noGrp="1"/>
          </p:cNvSpPr>
          <p:nvPr>
            <p:ph type="sldNum" sz="quarter" idx="12"/>
          </p:nvPr>
        </p:nvSpPr>
        <p:spPr/>
        <p:txBody>
          <a:bodyPr/>
          <a:lstStyle/>
          <a:p>
            <a:fld id="{0B6B907B-604C-44C6-9B8B-90E6EE3E761E}" type="slidenum">
              <a:rPr lang="en-US" smtClean="0"/>
              <a:t>‹#›</a:t>
            </a:fld>
            <a:endParaRPr lang="en-US"/>
          </a:p>
        </p:txBody>
      </p:sp>
    </p:spTree>
    <p:extLst>
      <p:ext uri="{BB962C8B-B14F-4D97-AF65-F5344CB8AC3E}">
        <p14:creationId xmlns:p14="http://schemas.microsoft.com/office/powerpoint/2010/main" val="3274721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4DF0-E551-49C6-9236-344F9D1C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670841-7AEC-4672-8CC0-23F62AD71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82A6F-3DF8-48F1-A124-1CDAB34ABBE2}"/>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A98B88AA-029D-400A-BA0D-F416939EA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F0AA3-F199-44A1-B37A-79DEB88C2B5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100269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2940132"/>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0D84A7FD-EFF7-443E-8EB8-1F7FE9EF6B0D}"/>
              </a:ext>
            </a:extLst>
          </p:cNvPr>
          <p:cNvSpPr>
            <a:spLocks noGrp="1"/>
          </p:cNvSpPr>
          <p:nvPr>
            <p:ph type="sldNum" sz="quarter" idx="10"/>
          </p:nvPr>
        </p:nvSpPr>
        <p:spPr/>
        <p:txBody>
          <a:bodyPr/>
          <a:lstStyle/>
          <a:p>
            <a:pPr algn="r" defTabSz="914411">
              <a:defRPr/>
            </a:pPr>
            <a:fld id="{29ADE2E7-8A49-464B-BE66-876BB031F457}" type="slidenum">
              <a:rPr lang="en-US" sz="1200" smtClean="0">
                <a:solidFill>
                  <a:srgbClr val="353535">
                    <a:tint val="75000"/>
                  </a:srgbClr>
                </a:solidFill>
                <a:latin typeface="Segoe UI Semilight"/>
              </a:rPr>
              <a:pPr algn="r" defTabSz="914411">
                <a:defRPr/>
              </a:pPr>
              <a:t>‹#›</a:t>
            </a:fld>
            <a:endParaRPr lang="en-US" sz="1200">
              <a:solidFill>
                <a:srgbClr val="353535">
                  <a:tint val="75000"/>
                </a:srgbClr>
              </a:solidFill>
              <a:latin typeface="Segoe UI Semilight"/>
            </a:endParaRPr>
          </a:p>
        </p:txBody>
      </p:sp>
    </p:spTree>
    <p:extLst>
      <p:ext uri="{BB962C8B-B14F-4D97-AF65-F5344CB8AC3E}">
        <p14:creationId xmlns:p14="http://schemas.microsoft.com/office/powerpoint/2010/main" val="20404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22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8598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7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1" y="1190734"/>
            <a:ext cx="11655840" cy="506972"/>
          </a:xfrm>
        </p:spPr>
        <p:txBody>
          <a:bodyPr/>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99072121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1" y="1557691"/>
            <a:ext cx="10820400" cy="4525963"/>
          </a:xfrm>
        </p:spPr>
        <p:txBody>
          <a:bodyPr>
            <a:normAutofit/>
          </a:bodyPr>
          <a:lstStyle>
            <a:lvl1pPr>
              <a:defRPr sz="28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1pPr>
            <a:lvl2pPr>
              <a:defRPr sz="20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2pPr>
            <a:lvl3pPr>
              <a:defRPr sz="18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3pPr>
            <a:lvl4pPr>
              <a:defRPr sz="16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4pPr>
            <a:lvl5pPr>
              <a:defRPr sz="16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8153400" y="6477001"/>
            <a:ext cx="2590800" cy="318831"/>
          </a:xfrm>
        </p:spPr>
        <p:txBody>
          <a:bodyPr/>
          <a:lstStyle>
            <a:lvl1pPr>
              <a:defRPr>
                <a:latin typeface="Segoe UI Semilight" panose="020B0402040204020203" pitchFamily="34" charset="0"/>
              </a:defRPr>
            </a:lvl1pPr>
          </a:lstStyle>
          <a:p>
            <a:pPr algn="r" defTabSz="457205">
              <a:defRPr/>
            </a:pPr>
            <a:r>
              <a:rPr lang="en-US" sz="800">
                <a:solidFill>
                  <a:prstClr val="white">
                    <a:lumMod val="75000"/>
                  </a:prstClr>
                </a:solidFill>
              </a:rPr>
              <a:t>© IDC</a:t>
            </a:r>
          </a:p>
        </p:txBody>
      </p:sp>
      <p:sp>
        <p:nvSpPr>
          <p:cNvPr id="6" name="Slide Number Placeholder 5"/>
          <p:cNvSpPr>
            <a:spLocks noGrp="1"/>
          </p:cNvSpPr>
          <p:nvPr>
            <p:ph type="sldNum" sz="quarter" idx="12"/>
          </p:nvPr>
        </p:nvSpPr>
        <p:spPr/>
        <p:txBody>
          <a:bodyPr/>
          <a:lstStyle>
            <a:lvl1pPr>
              <a:defRPr>
                <a:latin typeface="Segoe UI Semilight" panose="020B0402040204020203" pitchFamily="34" charset="0"/>
              </a:defRPr>
            </a:lvl1pPr>
          </a:lstStyle>
          <a:p>
            <a:pPr algn="r" defTabSz="457205">
              <a:defRPr/>
            </a:pPr>
            <a:fld id="{30879362-658A-E344-B7E9-F19991414F7F}" type="slidenum">
              <a:rPr lang="en-US" sz="1000" smtClean="0">
                <a:solidFill>
                  <a:srgbClr val="FFFFFF"/>
                </a:solidFill>
              </a:rPr>
              <a:pPr algn="r" defTabSz="457205">
                <a:defRPr/>
              </a:pPr>
              <a:t>‹#›</a:t>
            </a:fld>
            <a:endParaRPr lang="en-US" sz="1000">
              <a:solidFill>
                <a:srgbClr val="FFFFFF"/>
              </a:solidFill>
            </a:endParaRPr>
          </a:p>
        </p:txBody>
      </p:sp>
      <p:sp>
        <p:nvSpPr>
          <p:cNvPr id="8" name="Title 1"/>
          <p:cNvSpPr>
            <a:spLocks noGrp="1"/>
          </p:cNvSpPr>
          <p:nvPr>
            <p:ph type="title"/>
          </p:nvPr>
        </p:nvSpPr>
        <p:spPr>
          <a:xfrm>
            <a:off x="762001" y="274638"/>
            <a:ext cx="10820400" cy="944562"/>
          </a:xfrm>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09213870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1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Semilight"/>
                <a:ea typeface="+mn-ea"/>
                <a:cs typeface="+mn-cs"/>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2"/>
            <a:ext cx="11277599" cy="635000"/>
          </a:xfrm>
          <a:prstGeom prst="rect">
            <a:avLst/>
          </a:prstGeom>
        </p:spPr>
        <p:txBody>
          <a:bodyPr vert="horz" lIns="0" tIns="0" rIns="0" bIns="0" rtlCol="0" anchor="t">
            <a:normAutofit/>
          </a:bodyPr>
          <a:lstStyle>
            <a:lvl1pPr>
              <a:defRPr sz="4400"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1" y="1051561"/>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8" indent="0" algn="ctr">
              <a:buNone/>
              <a:defRPr sz="2000"/>
            </a:lvl2pPr>
            <a:lvl3pPr marL="914236" indent="0" algn="ctr">
              <a:buNone/>
              <a:defRPr sz="1800"/>
            </a:lvl3pPr>
            <a:lvl4pPr marL="1371354" indent="0" algn="ctr">
              <a:buNone/>
              <a:defRPr sz="1600"/>
            </a:lvl4pPr>
            <a:lvl5pPr marL="1828471" indent="0" algn="ctr">
              <a:buNone/>
              <a:defRPr sz="1600"/>
            </a:lvl5pPr>
            <a:lvl6pPr marL="2285589" indent="0" algn="ctr">
              <a:buNone/>
              <a:defRPr sz="1600"/>
            </a:lvl6pPr>
            <a:lvl7pPr marL="2742707" indent="0" algn="ctr">
              <a:buNone/>
              <a:defRPr sz="1600"/>
            </a:lvl7pPr>
            <a:lvl8pPr marL="3199824" indent="0" algn="ctr">
              <a:buNone/>
              <a:defRPr sz="1600"/>
            </a:lvl8pPr>
            <a:lvl9pPr marL="365694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pPr algn="r" defTabSz="914378">
              <a:defRPr/>
            </a:pPr>
            <a:fld id="{529AFA16-AEC4-7D4A-82F3-BDAE8E49079E}" type="slidenum">
              <a:rPr lang="en-US" sz="1200" smtClean="0">
                <a:solidFill>
                  <a:srgbClr val="353535">
                    <a:tint val="75000"/>
                  </a:srgbClr>
                </a:solidFill>
                <a:latin typeface="Segoe UI Semilight"/>
              </a:rPr>
              <a:pPr algn="r" defTabSz="914378">
                <a:defRPr/>
              </a:pPr>
              <a:t>‹#›</a:t>
            </a:fld>
            <a:endParaRPr lang="en-US" sz="1200">
              <a:solidFill>
                <a:srgbClr val="353535">
                  <a:tint val="75000"/>
                </a:srgbClr>
              </a:solidFill>
              <a:latin typeface="Segoe UI Semilight"/>
            </a:endParaRP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1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Semilight"/>
                <a:ea typeface="+mn-ea"/>
                <a:cs typeface="+mn-cs"/>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2"/>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680292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de bar_2 Tile lines &amp;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20015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577" y="492762"/>
            <a:ext cx="5283200" cy="606053"/>
          </a:xfrm>
        </p:spPr>
        <p:txBody>
          <a:bodyPr>
            <a:spAutoFit/>
          </a:bodyPr>
          <a:lstStyle>
            <a:lvl1pPr>
              <a:lnSpc>
                <a:spcPts val="4000"/>
              </a:lnSpc>
              <a:defRPr sz="3733" baseline="0">
                <a:solidFill>
                  <a:schemeClr val="accent5"/>
                </a:solidFill>
              </a:defRPr>
            </a:lvl1pPr>
          </a:lstStyle>
          <a:p>
            <a:r>
              <a:rPr lang="en-US"/>
              <a:t>Click to edit Master title style</a:t>
            </a:r>
          </a:p>
        </p:txBody>
      </p:sp>
    </p:spTree>
    <p:extLst>
      <p:ext uri="{BB962C8B-B14F-4D97-AF65-F5344CB8AC3E}">
        <p14:creationId xmlns:p14="http://schemas.microsoft.com/office/powerpoint/2010/main" val="2212759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799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28124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0720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130709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782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95804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8" y="4518927"/>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2" y="3389737"/>
            <a:ext cx="6275850" cy="815160"/>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87"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spTree>
    <p:extLst>
      <p:ext uri="{BB962C8B-B14F-4D97-AF65-F5344CB8AC3E}">
        <p14:creationId xmlns:p14="http://schemas.microsoft.com/office/powerpoint/2010/main" val="13287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7596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6613-5B7F-478C-B85B-D99973031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FF1AF-F61F-4E42-AD92-08BAD6925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CC8E-6FC7-4122-AE69-A60C159061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F036E-F14F-4C42-96A6-EE94674CF54D}"/>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6" name="Footer Placeholder 5">
            <a:extLst>
              <a:ext uri="{FF2B5EF4-FFF2-40B4-BE49-F238E27FC236}">
                <a16:creationId xmlns:a16="http://schemas.microsoft.com/office/drawing/2014/main" id="{72C2C2C8-5B6E-44C4-8235-985244833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304E-B2A6-4CB1-B9F7-E5F271353C9C}"/>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7769401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50020"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236946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96877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557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554"/>
            <a:r>
              <a:rPr lang="en-US">
                <a:solidFill>
                  <a:srgbClr val="FFFFFF">
                    <a:lumMod val="65000"/>
                  </a:srgbClr>
                </a:solidFill>
              </a:rPr>
              <a:t>© Microsoft Corporation                                                                                  								                                Azure </a:t>
            </a:r>
          </a:p>
        </p:txBody>
      </p:sp>
    </p:spTree>
    <p:extLst>
      <p:ext uri="{BB962C8B-B14F-4D97-AF65-F5344CB8AC3E}">
        <p14:creationId xmlns:p14="http://schemas.microsoft.com/office/powerpoint/2010/main" val="39564204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955137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245362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521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4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341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85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A47-9780-42CE-9A2C-29917E56C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AFFF5C-ABB3-477A-984C-F381F4F13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05999-1CB0-405B-A1B1-42043C4C4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831BD-B627-4D96-9687-426A06755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E833-A57C-42E4-9034-5BF647A5E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90597-25DD-49E4-9595-E4527F391F58}"/>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8" name="Footer Placeholder 7">
            <a:extLst>
              <a:ext uri="{FF2B5EF4-FFF2-40B4-BE49-F238E27FC236}">
                <a16:creationId xmlns:a16="http://schemas.microsoft.com/office/drawing/2014/main" id="{547D9E0E-78EC-4BE4-8CAB-6FDF5D1663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E99A12-BA30-4895-97F6-102E9044E5C1}"/>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369144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73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834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9838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85361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7945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4099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556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1513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67382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19350"/>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BD42F-912D-4552-BCAD-1B4F00F99B98}"/>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4" name="Footer Placeholder 3">
            <a:extLst>
              <a:ext uri="{FF2B5EF4-FFF2-40B4-BE49-F238E27FC236}">
                <a16:creationId xmlns:a16="http://schemas.microsoft.com/office/drawing/2014/main" id="{68EEA44A-7ABB-44F2-9D31-714815AAB3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C4B23-4122-445B-9BAA-0DF640AFD9EE}"/>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1519115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27803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7480705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6402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674699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2727865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26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455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984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80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187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713C7-465E-40EF-B822-CF89E7905998}"/>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3" name="Footer Placeholder 2">
            <a:extLst>
              <a:ext uri="{FF2B5EF4-FFF2-40B4-BE49-F238E27FC236}">
                <a16:creationId xmlns:a16="http://schemas.microsoft.com/office/drawing/2014/main" id="{48D58E72-7C40-481A-9A67-DE55CA7C50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3ACC72-40E1-41AD-9E6A-FFBF4233EC75}"/>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9915150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014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505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931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25858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5747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5665695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3"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630521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9"/>
            <a:ext cx="2691631" cy="276999"/>
          </a:xfrm>
          <a:solidFill>
            <a:srgbClr val="E6E6E6">
              <a:alpha val="75000"/>
            </a:srgbClr>
          </a:solidFill>
        </p:spPr>
        <p:txBody>
          <a:bodyPr/>
          <a:lstStyle>
            <a:lvl1pPr marL="0" marR="0" indent="0" algn="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8"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22246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402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937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7062-3781-4082-B72C-85B2B7395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BF2F0-6630-4236-874B-CE2F72D8F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6FC33-B419-48CA-9CE4-088C1F939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A8562-729B-4BC6-8999-02FDA540FC1C}"/>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6" name="Footer Placeholder 5">
            <a:extLst>
              <a:ext uri="{FF2B5EF4-FFF2-40B4-BE49-F238E27FC236}">
                <a16:creationId xmlns:a16="http://schemas.microsoft.com/office/drawing/2014/main" id="{08A48CF7-C195-4EE5-ABEE-731FCE304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139B4-ED90-4C6D-AC63-54B0E64E45C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5977910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9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84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9244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267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7628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8"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30921391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8"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8413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8"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58796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19742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62547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013C-38EB-4E40-99EC-F82D19B83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5FC84-F91C-41B8-9857-60BA7C5A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3BF6E4-1B5F-437B-B80C-D99341719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BEA11-86DE-4CA4-AACB-554355BF7E98}"/>
              </a:ext>
            </a:extLst>
          </p:cNvPr>
          <p:cNvSpPr>
            <a:spLocks noGrp="1"/>
          </p:cNvSpPr>
          <p:nvPr>
            <p:ph type="dt" sz="half" idx="10"/>
          </p:nvPr>
        </p:nvSpPr>
        <p:spPr/>
        <p:txBody>
          <a:bodyPr/>
          <a:lstStyle/>
          <a:p>
            <a:fld id="{F56666C9-3E1C-43A7-8A33-08CEB067031C}" type="datetimeFigureOut">
              <a:rPr lang="en-US" smtClean="0"/>
              <a:t>11/17/2019</a:t>
            </a:fld>
            <a:endParaRPr lang="en-US"/>
          </a:p>
        </p:txBody>
      </p:sp>
      <p:sp>
        <p:nvSpPr>
          <p:cNvPr id="6" name="Footer Placeholder 5">
            <a:extLst>
              <a:ext uri="{FF2B5EF4-FFF2-40B4-BE49-F238E27FC236}">
                <a16:creationId xmlns:a16="http://schemas.microsoft.com/office/drawing/2014/main" id="{405E0C82-3885-401C-8EF8-2C528C7F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E3F6-E583-4A9F-BE09-F4823863A41A}"/>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6092814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2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714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018550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7480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0993"/>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9784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7566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83686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4268230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7208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70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theme" Target="../theme/theme10.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heme" Target="../theme/theme11.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image" Target="../media/image14.emf"/><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8"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theme" Target="../theme/theme4.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image" Target="../media/image27.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image" Target="../media/image32.png"/><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theme" Target="../theme/theme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tags" Target="../tags/tag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vmlDrawing" Target="../drawings/vmlDrawing1.v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image" Target="../media/image42.emf"/><Relationship Id="rId10" Type="http://schemas.openxmlformats.org/officeDocument/2006/relationships/slideLayout" Target="../slideLayouts/slideLayout157.xml"/><Relationship Id="rId19" Type="http://schemas.openxmlformats.org/officeDocument/2006/relationships/theme" Target="../theme/theme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slideLayout" Target="../slideLayouts/slideLayout215.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image" Target="../media/image48.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8" Type="http://schemas.openxmlformats.org/officeDocument/2006/relationships/slideLayout" Target="../slideLayouts/slideLayout173.xml"/><Relationship Id="rId51" Type="http://schemas.openxmlformats.org/officeDocument/2006/relationships/theme" Target="../theme/theme8.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slideLayout" Target="../slideLayouts/slideLayout254.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42" Type="http://schemas.openxmlformats.org/officeDocument/2006/relationships/slideLayout" Target="../slideLayouts/slideLayout257.xml"/><Relationship Id="rId47" Type="http://schemas.openxmlformats.org/officeDocument/2006/relationships/slideLayout" Target="../slideLayouts/slideLayout262.xml"/><Relationship Id="rId50" Type="http://schemas.openxmlformats.org/officeDocument/2006/relationships/slideLayout" Target="../slideLayouts/slideLayout265.xml"/><Relationship Id="rId7" Type="http://schemas.openxmlformats.org/officeDocument/2006/relationships/slideLayout" Target="../slideLayouts/slideLayout22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9" Type="http://schemas.openxmlformats.org/officeDocument/2006/relationships/slideLayout" Target="../slideLayouts/slideLayout244.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slideLayout" Target="../slideLayouts/slideLayout255.xml"/><Relationship Id="rId45" Type="http://schemas.openxmlformats.org/officeDocument/2006/relationships/slideLayout" Target="../slideLayouts/slideLayout260.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49" Type="http://schemas.openxmlformats.org/officeDocument/2006/relationships/slideLayout" Target="../slideLayouts/slideLayout264.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4" Type="http://schemas.openxmlformats.org/officeDocument/2006/relationships/slideLayout" Target="../slideLayouts/slideLayout259.xml"/><Relationship Id="rId52" Type="http://schemas.openxmlformats.org/officeDocument/2006/relationships/image" Target="../media/image48.emf"/><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43" Type="http://schemas.openxmlformats.org/officeDocument/2006/relationships/slideLayout" Target="../slideLayouts/slideLayout258.xml"/><Relationship Id="rId48" Type="http://schemas.openxmlformats.org/officeDocument/2006/relationships/slideLayout" Target="../slideLayouts/slideLayout263.xml"/><Relationship Id="rId8" Type="http://schemas.openxmlformats.org/officeDocument/2006/relationships/slideLayout" Target="../slideLayouts/slideLayout223.xml"/><Relationship Id="rId51" Type="http://schemas.openxmlformats.org/officeDocument/2006/relationships/theme" Target="../theme/theme9.xml"/><Relationship Id="rId3" Type="http://schemas.openxmlformats.org/officeDocument/2006/relationships/slideLayout" Target="../slideLayouts/slideLayout218.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 Id="rId46" Type="http://schemas.openxmlformats.org/officeDocument/2006/relationships/slideLayout" Target="../slideLayouts/slideLayout261.xml"/><Relationship Id="rId20" Type="http://schemas.openxmlformats.org/officeDocument/2006/relationships/slideLayout" Target="../slideLayouts/slideLayout235.xml"/><Relationship Id="rId41" Type="http://schemas.openxmlformats.org/officeDocument/2006/relationships/slideLayout" Target="../slideLayouts/slideLayout256.xml"/><Relationship Id="rId1" Type="http://schemas.openxmlformats.org/officeDocument/2006/relationships/slideLayout" Target="../slideLayouts/slideLayout216.xml"/><Relationship Id="rId6"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59482-9A11-46CB-BAEE-526C25654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B19FD-7BB7-4D48-91B3-29F74E8F2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F367-064E-4F1E-9318-9BBD83052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666C9-3E1C-43A7-8A33-08CEB067031C}" type="datetimeFigureOut">
              <a:rPr lang="en-US" smtClean="0"/>
              <a:t>11/17/2019</a:t>
            </a:fld>
            <a:endParaRPr lang="en-US"/>
          </a:p>
        </p:txBody>
      </p:sp>
      <p:sp>
        <p:nvSpPr>
          <p:cNvPr id="5" name="Footer Placeholder 4">
            <a:extLst>
              <a:ext uri="{FF2B5EF4-FFF2-40B4-BE49-F238E27FC236}">
                <a16:creationId xmlns:a16="http://schemas.microsoft.com/office/drawing/2014/main" id="{3AD6245F-FF99-4425-A607-789CB3494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AF2973-AA35-42EA-9F72-A486C9452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A1271-B584-47DB-917D-4976F529BA7B}" type="slidenum">
              <a:rPr lang="en-US" smtClean="0"/>
              <a:t>‹#›</a:t>
            </a:fld>
            <a:endParaRPr lang="en-US"/>
          </a:p>
        </p:txBody>
      </p:sp>
    </p:spTree>
    <p:extLst>
      <p:ext uri="{BB962C8B-B14F-4D97-AF65-F5344CB8AC3E}">
        <p14:creationId xmlns:p14="http://schemas.microsoft.com/office/powerpoint/2010/main" val="245398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16017544"/>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5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2"/>
          </a:solidFill>
          <a:latin typeface="+mj-lt"/>
          <a:ea typeface="+mn-ea"/>
          <a:cs typeface="+mn-cs"/>
        </a:defRPr>
      </a:lvl3pPr>
      <a:lvl4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1"/>
          </a:solidFill>
          <a:latin typeface="+mn-lt"/>
          <a:ea typeface="+mn-ea"/>
          <a:cs typeface="+mn-cs"/>
        </a:defRPr>
      </a:lvl4pPr>
      <a:lvl5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95" indent="0" algn="l" defTabSz="91435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5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4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2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58" rtl="0" eaLnBrk="1" latinLnBrk="0" hangingPunct="1">
        <a:defRPr sz="1764" kern="1200">
          <a:solidFill>
            <a:schemeClr val="tx1"/>
          </a:solidFill>
          <a:latin typeface="+mn-lt"/>
          <a:ea typeface="+mn-ea"/>
          <a:cs typeface="+mn-cs"/>
        </a:defRPr>
      </a:lvl1pPr>
      <a:lvl2pPr marL="457179" algn="l" defTabSz="914358" rtl="0" eaLnBrk="1" latinLnBrk="0" hangingPunct="1">
        <a:defRPr sz="1764" kern="1200">
          <a:solidFill>
            <a:schemeClr val="tx1"/>
          </a:solidFill>
          <a:latin typeface="+mn-lt"/>
          <a:ea typeface="+mn-ea"/>
          <a:cs typeface="+mn-cs"/>
        </a:defRPr>
      </a:lvl2pPr>
      <a:lvl3pPr marL="914358" algn="l" defTabSz="914358" rtl="0" eaLnBrk="1" latinLnBrk="0" hangingPunct="1">
        <a:defRPr sz="1764" kern="1200">
          <a:solidFill>
            <a:schemeClr val="tx1"/>
          </a:solidFill>
          <a:latin typeface="+mn-lt"/>
          <a:ea typeface="+mn-ea"/>
          <a:cs typeface="+mn-cs"/>
        </a:defRPr>
      </a:lvl3pPr>
      <a:lvl4pPr marL="1371537" algn="l" defTabSz="914358" rtl="0" eaLnBrk="1" latinLnBrk="0" hangingPunct="1">
        <a:defRPr sz="1764" kern="1200">
          <a:solidFill>
            <a:schemeClr val="tx1"/>
          </a:solidFill>
          <a:latin typeface="+mn-lt"/>
          <a:ea typeface="+mn-ea"/>
          <a:cs typeface="+mn-cs"/>
        </a:defRPr>
      </a:lvl4pPr>
      <a:lvl5pPr marL="1828716" algn="l" defTabSz="914358" rtl="0" eaLnBrk="1" latinLnBrk="0" hangingPunct="1">
        <a:defRPr sz="1764" kern="1200">
          <a:solidFill>
            <a:schemeClr val="tx1"/>
          </a:solidFill>
          <a:latin typeface="+mn-lt"/>
          <a:ea typeface="+mn-ea"/>
          <a:cs typeface="+mn-cs"/>
        </a:defRPr>
      </a:lvl5pPr>
      <a:lvl6pPr marL="2285897" algn="l" defTabSz="914358" rtl="0" eaLnBrk="1" latinLnBrk="0" hangingPunct="1">
        <a:defRPr sz="1764" kern="1200">
          <a:solidFill>
            <a:schemeClr val="tx1"/>
          </a:solidFill>
          <a:latin typeface="+mn-lt"/>
          <a:ea typeface="+mn-ea"/>
          <a:cs typeface="+mn-cs"/>
        </a:defRPr>
      </a:lvl6pPr>
      <a:lvl7pPr marL="2743075" algn="l" defTabSz="914358" rtl="0" eaLnBrk="1" latinLnBrk="0" hangingPunct="1">
        <a:defRPr sz="1764" kern="1200">
          <a:solidFill>
            <a:schemeClr val="tx1"/>
          </a:solidFill>
          <a:latin typeface="+mn-lt"/>
          <a:ea typeface="+mn-ea"/>
          <a:cs typeface="+mn-cs"/>
        </a:defRPr>
      </a:lvl7pPr>
      <a:lvl8pPr marL="3200254" algn="l" defTabSz="914358" rtl="0" eaLnBrk="1" latinLnBrk="0" hangingPunct="1">
        <a:defRPr sz="1764" kern="1200">
          <a:solidFill>
            <a:schemeClr val="tx1"/>
          </a:solidFill>
          <a:latin typeface="+mn-lt"/>
          <a:ea typeface="+mn-ea"/>
          <a:cs typeface="+mn-cs"/>
        </a:defRPr>
      </a:lvl8pPr>
      <a:lvl9pPr marL="3657434" algn="l" defTabSz="91435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345" y="393192"/>
            <a:ext cx="11149439" cy="557784"/>
          </a:xfrm>
          <a:prstGeom prst="rect">
            <a:avLst/>
          </a:prstGeom>
        </p:spPr>
        <p:txBody>
          <a:bodyPr vert="horz" wrap="square"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521345" y="1188720"/>
            <a:ext cx="11149439" cy="5029200"/>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243835"/>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11" rtl="0" eaLnBrk="1" latinLnBrk="0" hangingPunct="1">
        <a:lnSpc>
          <a:spcPct val="90000"/>
        </a:lnSpc>
        <a:spcBef>
          <a:spcPct val="0"/>
        </a:spcBef>
        <a:buNone/>
        <a:defRPr sz="4000" kern="1200" spc="-100" baseline="0">
          <a:solidFill>
            <a:srgbClr val="737373">
              <a:alpha val="99000"/>
            </a:srgbClr>
          </a:solidFill>
          <a:latin typeface="+mj-lt"/>
          <a:ea typeface="+mj-ea"/>
          <a:cs typeface="+mj-cs"/>
        </a:defRPr>
      </a:lvl1pPr>
    </p:titleStyle>
    <p:bodyStyle>
      <a:lvl1pPr marL="230191" indent="-230191" algn="l" defTabSz="914411" rtl="0" eaLnBrk="1" latinLnBrk="0" hangingPunct="1">
        <a:spcBef>
          <a:spcPts val="0"/>
        </a:spcBef>
        <a:spcAft>
          <a:spcPts val="600"/>
        </a:spcAft>
        <a:buSzPct val="90000"/>
        <a:buFont typeface="Wingdings" pitchFamily="2" charset="2"/>
        <a:buChar char=""/>
        <a:defRPr sz="2400" kern="1200">
          <a:solidFill>
            <a:srgbClr val="737373">
              <a:alpha val="99000"/>
            </a:srgbClr>
          </a:solidFill>
          <a:latin typeface="+mn-lt"/>
          <a:ea typeface="+mn-ea"/>
          <a:cs typeface="+mn-cs"/>
        </a:defRPr>
      </a:lvl1pPr>
      <a:lvl2pPr marL="403230" indent="-173040" algn="l" defTabSz="914411" rtl="0" eaLnBrk="1" latinLnBrk="0" hangingPunct="1">
        <a:spcBef>
          <a:spcPts val="0"/>
        </a:spcBef>
        <a:spcAft>
          <a:spcPts val="1200"/>
        </a:spcAft>
        <a:buSzPct val="90000"/>
        <a:buFont typeface="Wingdings" pitchFamily="2" charset="2"/>
        <a:buChar char=""/>
        <a:defRPr sz="1800" kern="1200">
          <a:solidFill>
            <a:srgbClr val="737373">
              <a:alpha val="99000"/>
            </a:srgbClr>
          </a:solidFill>
          <a:latin typeface="+mn-lt"/>
          <a:ea typeface="+mn-ea"/>
          <a:cs typeface="+mn-cs"/>
        </a:defRPr>
      </a:lvl2pPr>
      <a:lvl3pPr marL="568332" indent="-165101" algn="l" defTabSz="914411" rtl="0" eaLnBrk="1" latinLnBrk="0" hangingPunct="1">
        <a:spcBef>
          <a:spcPts val="0"/>
        </a:spcBef>
        <a:spcAft>
          <a:spcPts val="1200"/>
        </a:spcAft>
        <a:buSzPct val="90000"/>
        <a:buFont typeface="Wingdings" pitchFamily="2" charset="2"/>
        <a:buChar char=""/>
        <a:defRPr sz="1600" kern="1200">
          <a:solidFill>
            <a:srgbClr val="737373">
              <a:alpha val="99000"/>
            </a:srgbClr>
          </a:solidFill>
          <a:latin typeface="+mn-lt"/>
          <a:ea typeface="+mn-ea"/>
          <a:cs typeface="+mn-cs"/>
        </a:defRPr>
      </a:lvl3pPr>
      <a:lvl4pPr marL="741372" indent="-173040" algn="l" defTabSz="914411"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4pPr>
      <a:lvl5pPr marL="914411" indent="-173040" algn="l" defTabSz="914411"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5pPr>
      <a:lvl6pPr marL="2514631"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6"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1"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6"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6411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819" r:id="rId32"/>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41679052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159990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267932900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8051043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7700" name="think-cell Slide" r:id="rId22" imgW="378" imgH="379" progId="TCLayout.ActiveDocument.1">
                  <p:embed/>
                </p:oleObj>
              </mc:Choice>
              <mc:Fallback>
                <p:oleObj name="think-cell Slide" r:id="rId22" imgW="378" imgH="379"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3"/>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2077"/>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p:fade/>
  </p:transition>
  <p:hf hdr="0" ftr="0" dt="0"/>
  <p:txStyles>
    <p:titleStyle>
      <a:lvl1pPr algn="l" defTabSz="914378"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32234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1" r:id="rId41"/>
    <p:sldLayoutId id="2147483862" r:id="rId42"/>
    <p:sldLayoutId id="2147483863" r:id="rId43"/>
    <p:sldLayoutId id="2147483864" r:id="rId44"/>
    <p:sldLayoutId id="2147483865" r:id="rId45"/>
    <p:sldLayoutId id="2147483866" r:id="rId46"/>
    <p:sldLayoutId id="2147483867" r:id="rId47"/>
    <p:sldLayoutId id="2147483868" r:id="rId48"/>
    <p:sldLayoutId id="2147483869" r:id="rId49"/>
    <p:sldLayoutId id="2147483870" r:id="rId5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837023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 id="2147483907" r:id="rId36"/>
    <p:sldLayoutId id="2147483908" r:id="rId37"/>
    <p:sldLayoutId id="2147483909" r:id="rId38"/>
    <p:sldLayoutId id="2147483910" r:id="rId39"/>
    <p:sldLayoutId id="2147483911" r:id="rId40"/>
    <p:sldLayoutId id="2147483912" r:id="rId41"/>
    <p:sldLayoutId id="2147483913" r:id="rId42"/>
    <p:sldLayoutId id="2147483914" r:id="rId43"/>
    <p:sldLayoutId id="2147483915" r:id="rId44"/>
    <p:sldLayoutId id="2147483916" r:id="rId45"/>
    <p:sldLayoutId id="2147483917" r:id="rId46"/>
    <p:sldLayoutId id="2147483918" r:id="rId47"/>
    <p:sldLayoutId id="2147483919" r:id="rId48"/>
    <p:sldLayoutId id="2147483920" r:id="rId49"/>
    <p:sldLayoutId id="2147483921" r:id="rId50"/>
  </p:sldLayoutIdLst>
  <p:transition>
    <p:fade/>
  </p:transition>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fmigrationhelp@microsoft.com" TargetMode="External"/><Relationship Id="rId7" Type="http://schemas.openxmlformats.org/officeDocument/2006/relationships/hyperlink" Target="https://aka.ms/adopt/migration/bestpractices"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s://aka.ms/adopt/migration/expanded" TargetMode="External"/><Relationship Id="rId5" Type="http://schemas.openxmlformats.org/officeDocument/2006/relationships/hyperlink" Target="https://aka.ms/adopt/migration/guide" TargetMode="External"/><Relationship Id="rId4" Type="http://schemas.openxmlformats.org/officeDocument/2006/relationships/hyperlink" Target="http://aka.ms/adopt/migrat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5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cloud-adoption/business-strategy/cloud-migration-business-case" TargetMode="External"/><Relationship Id="rId3" Type="http://schemas.openxmlformats.org/officeDocument/2006/relationships/image" Target="../media/image65.jpeg"/><Relationship Id="rId7" Type="http://schemas.openxmlformats.org/officeDocument/2006/relationships/hyperlink" Target="https://docs.microsoft.com/en-us/azure/architecture/cloud-adoption/digital-estate/rationalize"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hyperlink" Target="https://docs.microsoft.com/en-us/azure/architecture/cloud-adoption/digital-estate/calculate" TargetMode="External"/><Relationship Id="rId5" Type="http://schemas.openxmlformats.org/officeDocument/2006/relationships/image" Target="../media/image67.jpeg"/><Relationship Id="rId10" Type="http://schemas.openxmlformats.org/officeDocument/2006/relationships/hyperlink" Target="https://review.docs.microsoft.com/en-us/azure/architecture/cloud-adoption/migrate/migration-considerations/prerequisites/migration-backlog-review?branch=CAF%2Fmigrate-v1" TargetMode="External"/><Relationship Id="rId4" Type="http://schemas.openxmlformats.org/officeDocument/2006/relationships/image" Target="../media/image66.jpeg"/><Relationship Id="rId9" Type="http://schemas.openxmlformats.org/officeDocument/2006/relationships/hyperlink" Target="https://docs.microsoft.com/en-us/azure/architecture/cloud-adoption/digital-estate/5-rs-of-rationalization"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review.docs.microsoft.com/en-us/azure/architecture/cloud-adoption/ready/azure-readiness-guide/?branch=CAF%2Fmigrate-v1" TargetMode="External"/><Relationship Id="rId3" Type="http://schemas.openxmlformats.org/officeDocument/2006/relationships/image" Target="../media/image68.jpeg"/><Relationship Id="rId7" Type="http://schemas.openxmlformats.org/officeDocument/2006/relationships/hyperlink" Target="https://review.docs.microsoft.com/en-us/azure/architecture/cloud-adoption/ready/technical-skills?branch=CAF%2Fmigrate-v1" TargetMode="External"/><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hyperlink" Target="https://review.docs.microsoft.com/en-us/azure/architecture/cloud-adoption/ready/initial-org-alignment?branch=CAF%2Fmigrate-v1" TargetMode="External"/><Relationship Id="rId5" Type="http://schemas.openxmlformats.org/officeDocument/2006/relationships/image" Target="../media/image70.jpe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hyperlink" Target="https://review.docs.microsoft.com/en-us/azure/architecture/cloud-adoption/ready/azure-readiness-guide/?branch=CAF%2Fmigrate-v1"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aka.ms/caf/migrate" TargetMode="External"/><Relationship Id="rId2" Type="http://schemas.openxmlformats.org/officeDocument/2006/relationships/notesSlide" Target="../notesSlides/notesSlide18.xml"/><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15.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5.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18" Type="http://schemas.openxmlformats.org/officeDocument/2006/relationships/image" Target="../media/image94.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23.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21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rehostapp_model2" TargetMode="External"/><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7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rehostapp_model1" TargetMode="External"/><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16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9.xml"/><Relationship Id="rId1" Type="http://schemas.openxmlformats.org/officeDocument/2006/relationships/slideLayout" Target="../slideLayouts/slideLayout276.xml"/><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0.xml"/><Relationship Id="rId1" Type="http://schemas.openxmlformats.org/officeDocument/2006/relationships/slideLayout" Target="../slideLayouts/slideLayout30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CE0BDCA-FAB7-2543-B335-5BA723EA0064}"/>
              </a:ext>
            </a:extLst>
          </p:cNvPr>
          <p:cNvSpPr/>
          <p:nvPr/>
        </p:nvSpPr>
        <p:spPr>
          <a:xfrm>
            <a:off x="0" y="48"/>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7409" name="Rectangle 2"/>
          <p:cNvSpPr>
            <a:spLocks noChangeArrowheads="1"/>
          </p:cNvSpPr>
          <p:nvPr/>
        </p:nvSpPr>
        <p:spPr bwMode="white">
          <a:xfrm>
            <a:off x="274818" y="1188290"/>
            <a:ext cx="2687300" cy="5452400"/>
          </a:xfrm>
          <a:prstGeom prst="rect">
            <a:avLst/>
          </a:prstGeom>
          <a:solidFill>
            <a:srgbClr val="137AD4"/>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latin typeface="Segoe UI Semilight"/>
            </a:endParaRPr>
          </a:p>
        </p:txBody>
      </p:sp>
      <p:sp>
        <p:nvSpPr>
          <p:cNvPr id="4" name="Line 3"/>
          <p:cNvSpPr>
            <a:spLocks noChangeShapeType="1"/>
          </p:cNvSpPr>
          <p:nvPr/>
        </p:nvSpPr>
        <p:spPr bwMode="white">
          <a:xfrm>
            <a:off x="346396" y="2084574"/>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5" name="Line 7"/>
          <p:cNvSpPr>
            <a:spLocks noChangeShapeType="1"/>
          </p:cNvSpPr>
          <p:nvPr/>
        </p:nvSpPr>
        <p:spPr bwMode="white">
          <a:xfrm>
            <a:off x="346394" y="3637931"/>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3053923" y="2676031"/>
            <a:ext cx="8976734" cy="800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67">
                <a:solidFill>
                  <a:srgbClr val="FFFFFF"/>
                </a:solidFill>
                <a:latin typeface="Segoe" panose="020B0502040504020203" pitchFamily="34" charset="0"/>
              </a:rPr>
              <a:t>This presentation is designed to provide a modular, brief introduction of how CAF can help organizations to manage cloud migration efforts, preferably on Azure. Use this deck to kickoff the migration discussion with your customer and introduce our other available resources. </a:t>
            </a:r>
            <a:endParaRPr lang="en-US" altLang="ja-JP" sz="1667">
              <a:solidFill>
                <a:srgbClr val="FFFFFF"/>
              </a:solidFill>
              <a:latin typeface="Segoe" panose="020B0502040504020203" pitchFamily="34" charset="0"/>
              <a:ea typeface="MS PGothic" charset="0"/>
            </a:endParaRPr>
          </a:p>
        </p:txBody>
      </p:sp>
      <p:sp>
        <p:nvSpPr>
          <p:cNvPr id="17415" name="Rectangle 20"/>
          <p:cNvSpPr>
            <a:spLocks noChangeArrowheads="1"/>
          </p:cNvSpPr>
          <p:nvPr/>
        </p:nvSpPr>
        <p:spPr bwMode="white">
          <a:xfrm>
            <a:off x="-226231" y="2562610"/>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Usage guide:</a:t>
            </a:r>
          </a:p>
        </p:txBody>
      </p:sp>
      <p:sp>
        <p:nvSpPr>
          <p:cNvPr id="17417" name="Rectangle 11"/>
          <p:cNvSpPr>
            <a:spLocks noChangeArrowheads="1"/>
          </p:cNvSpPr>
          <p:nvPr/>
        </p:nvSpPr>
        <p:spPr bwMode="white">
          <a:xfrm>
            <a:off x="3053924" y="1268671"/>
            <a:ext cx="823773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CSA, FTA, CAT, TSP, SSP</a:t>
            </a:r>
          </a:p>
        </p:txBody>
      </p:sp>
      <p:sp>
        <p:nvSpPr>
          <p:cNvPr id="17418" name="Rectangle 19"/>
          <p:cNvSpPr>
            <a:spLocks noChangeArrowheads="1"/>
          </p:cNvSpPr>
          <p:nvPr/>
        </p:nvSpPr>
        <p:spPr bwMode="white">
          <a:xfrm>
            <a:off x="-226231" y="1267894"/>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Speaker:</a:t>
            </a:r>
          </a:p>
        </p:txBody>
      </p:sp>
      <p:sp>
        <p:nvSpPr>
          <p:cNvPr id="17419" name="Rectangle 11"/>
          <p:cNvSpPr>
            <a:spLocks noChangeArrowheads="1"/>
          </p:cNvSpPr>
          <p:nvPr/>
        </p:nvSpPr>
        <p:spPr bwMode="white">
          <a:xfrm>
            <a:off x="3053924" y="1688805"/>
            <a:ext cx="823773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Cloud Architect</a:t>
            </a:r>
          </a:p>
        </p:txBody>
      </p:sp>
      <p:sp>
        <p:nvSpPr>
          <p:cNvPr id="17420" name="Rectangle 19"/>
          <p:cNvSpPr>
            <a:spLocks noChangeArrowheads="1"/>
          </p:cNvSpPr>
          <p:nvPr/>
        </p:nvSpPr>
        <p:spPr bwMode="white">
          <a:xfrm>
            <a:off x="-238679" y="1688027"/>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Primary Audience:</a:t>
            </a:r>
          </a:p>
        </p:txBody>
      </p:sp>
      <p:sp>
        <p:nvSpPr>
          <p:cNvPr id="18" name="Line 25"/>
          <p:cNvSpPr>
            <a:spLocks noChangeShapeType="1"/>
          </p:cNvSpPr>
          <p:nvPr/>
        </p:nvSpPr>
        <p:spPr bwMode="white">
          <a:xfrm>
            <a:off x="346394" y="4117061"/>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27" name="Rectangle 24"/>
          <p:cNvSpPr>
            <a:spLocks noChangeArrowheads="1"/>
          </p:cNvSpPr>
          <p:nvPr/>
        </p:nvSpPr>
        <p:spPr bwMode="white">
          <a:xfrm>
            <a:off x="-237125" y="3695141"/>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Key contact for support:</a:t>
            </a:r>
          </a:p>
        </p:txBody>
      </p:sp>
      <p:sp>
        <p:nvSpPr>
          <p:cNvPr id="17428" name="Rectangle 13"/>
          <p:cNvSpPr>
            <a:spLocks noChangeArrowheads="1"/>
          </p:cNvSpPr>
          <p:nvPr/>
        </p:nvSpPr>
        <p:spPr bwMode="white">
          <a:xfrm>
            <a:off x="3053923" y="3683966"/>
            <a:ext cx="9348749"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1292991"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hlinkClick r:id="rId3"/>
              </a:rPr>
              <a:t>cafmigrationhelp@microsoft.com</a:t>
            </a:r>
            <a:r>
              <a:rPr lang="en-US" sz="1765">
                <a:solidFill>
                  <a:srgbClr val="FFFFFF"/>
                </a:solidFill>
                <a:latin typeface="Segoe" panose="020B0502040504020203" pitchFamily="34" charset="0"/>
              </a:rPr>
              <a:t> </a:t>
            </a:r>
            <a:endParaRPr lang="en-US" altLang="ja-JP" sz="1765">
              <a:solidFill>
                <a:srgbClr val="FFFFFF"/>
              </a:solidFill>
              <a:latin typeface="Segoe" panose="020B0502040504020203" pitchFamily="34" charset="0"/>
              <a:ea typeface="MS PGothic" charset="0"/>
            </a:endParaRPr>
          </a:p>
        </p:txBody>
      </p:sp>
      <p:sp>
        <p:nvSpPr>
          <p:cNvPr id="17429" name="Rectangle 27"/>
          <p:cNvSpPr>
            <a:spLocks noChangeArrowheads="1"/>
          </p:cNvSpPr>
          <p:nvPr/>
        </p:nvSpPr>
        <p:spPr bwMode="white">
          <a:xfrm>
            <a:off x="310609" y="4163592"/>
            <a:ext cx="2651509" cy="597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rPr>
              <a:t>Additional supporting materials:</a:t>
            </a:r>
          </a:p>
        </p:txBody>
      </p:sp>
      <p:sp>
        <p:nvSpPr>
          <p:cNvPr id="29" name="Rectangle 13"/>
          <p:cNvSpPr>
            <a:spLocks noChangeArrowheads="1"/>
          </p:cNvSpPr>
          <p:nvPr/>
        </p:nvSpPr>
        <p:spPr bwMode="white">
          <a:xfrm>
            <a:off x="3057640" y="4080050"/>
            <a:ext cx="7837053" cy="13715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solidFill>
                  <a:srgbClr val="FFFFFF"/>
                </a:solidFill>
                <a:latin typeface="Segoe" panose="020B0502040504020203"/>
                <a:ea typeface="Calibri" panose="020F0502020204030204" pitchFamily="34" charset="0"/>
              </a:rPr>
              <a:t>Migration Overview: </a:t>
            </a:r>
            <a:r>
              <a:rPr lang="en-US" sz="1600" u="sng">
                <a:solidFill>
                  <a:srgbClr val="333333"/>
                </a:solidFill>
                <a:latin typeface="Segoe" panose="020B0502040504020203"/>
                <a:ea typeface="Calibri" panose="020F0502020204030204" pitchFamily="34" charset="0"/>
                <a:hlinkClick r:id="rId4"/>
              </a:rPr>
              <a:t>https://aka.ms/adopt/migrate</a:t>
            </a:r>
            <a:r>
              <a:rPr lang="en-US" sz="1600">
                <a:solidFill>
                  <a:srgbClr val="FFFFFF"/>
                </a:solidFill>
                <a:latin typeface="Segoe" panose="020B0502040504020203"/>
                <a:ea typeface="Calibri" panose="020F0502020204030204" pitchFamily="34" charset="0"/>
              </a:rPr>
              <a:t> </a:t>
            </a:r>
          </a:p>
          <a:p>
            <a:pPr defTabSz="914554"/>
            <a:r>
              <a:rPr lang="en-US" sz="1600">
                <a:latin typeface="Segoe" panose="020B0502040504020203"/>
                <a:ea typeface="Calibri" panose="020F0502020204030204" pitchFamily="34" charset="0"/>
              </a:rPr>
              <a:t>Azure Migration Guide: </a:t>
            </a:r>
            <a:r>
              <a:rPr lang="en-US" sz="1600" u="sng">
                <a:solidFill>
                  <a:srgbClr val="00B050"/>
                </a:solidFill>
                <a:latin typeface="Segoe" panose="020B0502040504020203"/>
                <a:ea typeface="Calibri" panose="020F0502020204030204" pitchFamily="34" charset="0"/>
                <a:hlinkClick r:id="rId5"/>
              </a:rPr>
              <a:t>https://aka.ms/adopt/migration/guide</a:t>
            </a:r>
            <a:endParaRPr lang="en-US" sz="1600" u="sng">
              <a:solidFill>
                <a:srgbClr val="00B050"/>
              </a:solidFill>
              <a:latin typeface="Segoe" panose="020B0502040504020203"/>
              <a:ea typeface="Calibri" panose="020F0502020204030204" pitchFamily="34" charset="0"/>
            </a:endParaRPr>
          </a:p>
          <a:p>
            <a:pPr>
              <a:lnSpc>
                <a:spcPct val="105000"/>
              </a:lnSpc>
            </a:pPr>
            <a:r>
              <a:rPr lang="en-US" sz="1600">
                <a:latin typeface="Segoe" panose="020B0502040504020203"/>
                <a:ea typeface="Calibri" panose="020F0502020204030204" pitchFamily="34" charset="0"/>
              </a:rPr>
              <a:t>Expanded Scope: </a:t>
            </a:r>
            <a:r>
              <a:rPr lang="en-US" sz="1600">
                <a:latin typeface="Segoe" panose="020B0502040504020203"/>
                <a:hlinkClick r:id="rId6"/>
              </a:rPr>
              <a:t>https://aka.ms/adopt/migration/expanded</a:t>
            </a:r>
            <a:endParaRPr lang="en-US" sz="1600">
              <a:latin typeface="Segoe" panose="020B0502040504020203"/>
              <a:ea typeface="Calibri" panose="020F0502020204030204" pitchFamily="34" charset="0"/>
            </a:endParaRPr>
          </a:p>
          <a:p>
            <a:pPr>
              <a:lnSpc>
                <a:spcPct val="105000"/>
              </a:lnSpc>
            </a:pPr>
            <a:r>
              <a:rPr lang="en-US" sz="1600">
                <a:latin typeface="Segoe" panose="020B0502040504020203"/>
                <a:ea typeface="Calibri" panose="020F0502020204030204" pitchFamily="34" charset="0"/>
              </a:rPr>
              <a:t>Best Practices</a:t>
            </a:r>
            <a:r>
              <a:rPr lang="en-US" sz="1600">
                <a:solidFill>
                  <a:srgbClr val="FFFFFF"/>
                </a:solidFill>
                <a:latin typeface="Segoe" panose="020B0502040504020203"/>
                <a:ea typeface="Calibri" panose="020F0502020204030204" pitchFamily="34" charset="0"/>
              </a:rPr>
              <a:t>: </a:t>
            </a:r>
            <a:r>
              <a:rPr lang="en-US" sz="1600" u="sng">
                <a:latin typeface="Segoe" panose="020B0502040504020203"/>
                <a:hlinkClick r:id="rId7"/>
              </a:rPr>
              <a:t>https://aka.ms/adopt/migration/bestpractices</a:t>
            </a:r>
            <a:endParaRPr lang="en-US" sz="1600">
              <a:latin typeface="Segoe" panose="020B0502040504020203"/>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 </a:t>
            </a:r>
          </a:p>
        </p:txBody>
      </p:sp>
      <p:sp>
        <p:nvSpPr>
          <p:cNvPr id="51" name="Line 3"/>
          <p:cNvSpPr>
            <a:spLocks noChangeShapeType="1"/>
          </p:cNvSpPr>
          <p:nvPr/>
        </p:nvSpPr>
        <p:spPr bwMode="white">
          <a:xfrm>
            <a:off x="346396" y="1634874"/>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52895" y="2532840"/>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60423" y="2137071"/>
            <a:ext cx="823773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36293"/>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Adaption Framework and the Migration Conversation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63C0B5-087B-8547-87BB-D499AC2C1E0F}"/>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
        <p:nvSpPr>
          <p:cNvPr id="4" name="Title 1">
            <a:extLst>
              <a:ext uri="{FF2B5EF4-FFF2-40B4-BE49-F238E27FC236}">
                <a16:creationId xmlns:a16="http://schemas.microsoft.com/office/drawing/2014/main" id="{2E3945E1-6EBA-3D44-983C-DB86394775A6}"/>
              </a:ext>
            </a:extLst>
          </p:cNvPr>
          <p:cNvSpPr txBox="1">
            <a:spLocks/>
          </p:cNvSpPr>
          <p:nvPr/>
        </p:nvSpPr>
        <p:spPr>
          <a:xfrm>
            <a:off x="387899"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Motivations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Understand the motivation and objectives behind the desire to migrate to the cloud</a:t>
            </a:r>
          </a:p>
        </p:txBody>
      </p:sp>
    </p:spTree>
    <p:extLst>
      <p:ext uri="{BB962C8B-B14F-4D97-AF65-F5344CB8AC3E}">
        <p14:creationId xmlns:p14="http://schemas.microsoft.com/office/powerpoint/2010/main" val="2346735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FF91D3-186B-854F-8839-64D5D216D25E}"/>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23" name="Title 1">
            <a:extLst>
              <a:ext uri="{FF2B5EF4-FFF2-40B4-BE49-F238E27FC236}">
                <a16:creationId xmlns:a16="http://schemas.microsoft.com/office/drawing/2014/main" id="{0D2AD890-C296-EF47-9880-FC3F1796AED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24" name="Oval 23">
            <a:extLst>
              <a:ext uri="{FF2B5EF4-FFF2-40B4-BE49-F238E27FC236}">
                <a16:creationId xmlns:a16="http://schemas.microsoft.com/office/drawing/2014/main" id="{889881A7-5127-2849-976D-707A93A55591}"/>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CE984CF-9609-EB4B-861D-EE20AD94D234}"/>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37" name="Title 1">
            <a:extLst>
              <a:ext uri="{FF2B5EF4-FFF2-40B4-BE49-F238E27FC236}">
                <a16:creationId xmlns:a16="http://schemas.microsoft.com/office/drawing/2014/main" id="{E412E73E-9EBA-8A42-9E5F-AF3CC6426E3C}"/>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38" name="Oval 37">
            <a:extLst>
              <a:ext uri="{FF2B5EF4-FFF2-40B4-BE49-F238E27FC236}">
                <a16:creationId xmlns:a16="http://schemas.microsoft.com/office/drawing/2014/main" id="{4B0BFF8D-88BF-E64A-BEDA-AD81F79AD88A}"/>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9" name="Straight Arrow Connector 38">
            <a:extLst>
              <a:ext uri="{FF2B5EF4-FFF2-40B4-BE49-F238E27FC236}">
                <a16:creationId xmlns:a16="http://schemas.microsoft.com/office/drawing/2014/main" id="{6FA47663-422A-454E-8726-F9AA7F5D5E90}"/>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63">
            <a:extLst>
              <a:ext uri="{FF2B5EF4-FFF2-40B4-BE49-F238E27FC236}">
                <a16:creationId xmlns:a16="http://schemas.microsoft.com/office/drawing/2014/main" id="{9265CA40-8540-E749-A0AA-8D18BD755E7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3334EC7A-22AF-0841-9747-2F98BCCB91C1}"/>
              </a:ext>
            </a:extLst>
          </p:cNvPr>
          <p:cNvSpPr>
            <a:spLocks noGrp="1"/>
          </p:cNvSpPr>
          <p:nvPr>
            <p:ph type="title"/>
          </p:nvPr>
        </p:nvSpPr>
        <p:spPr>
          <a:xfrm>
            <a:off x="269406" y="289601"/>
            <a:ext cx="5974911" cy="899639"/>
          </a:xfrm>
        </p:spPr>
        <p:txBody>
          <a:bodyPr>
            <a:normAutofit/>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42" name="Rectangle 41">
            <a:extLst>
              <a:ext uri="{FF2B5EF4-FFF2-40B4-BE49-F238E27FC236}">
                <a16:creationId xmlns:a16="http://schemas.microsoft.com/office/drawing/2014/main" id="{AFF23871-A883-F04E-A4B7-281F22C2F07A}"/>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43" name="Title 1">
            <a:extLst>
              <a:ext uri="{FF2B5EF4-FFF2-40B4-BE49-F238E27FC236}">
                <a16:creationId xmlns:a16="http://schemas.microsoft.com/office/drawing/2014/main" id="{7B08A07B-3B7E-F747-B3CD-0F7FB910FB0B}"/>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44" name="Oval 43">
            <a:extLst>
              <a:ext uri="{FF2B5EF4-FFF2-40B4-BE49-F238E27FC236}">
                <a16:creationId xmlns:a16="http://schemas.microsoft.com/office/drawing/2014/main" id="{62E3B7D6-94BE-844B-BA30-14D6F0008BF8}"/>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0FC2C40E-0B17-4E4A-80D9-B28BBF245FE6}"/>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46" name="Title 1">
            <a:extLst>
              <a:ext uri="{FF2B5EF4-FFF2-40B4-BE49-F238E27FC236}">
                <a16:creationId xmlns:a16="http://schemas.microsoft.com/office/drawing/2014/main" id="{16F8140E-6ECA-AA40-AF3E-46BC266BCE24}"/>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47" name="Oval 46">
            <a:extLst>
              <a:ext uri="{FF2B5EF4-FFF2-40B4-BE49-F238E27FC236}">
                <a16:creationId xmlns:a16="http://schemas.microsoft.com/office/drawing/2014/main" id="{AADAAAD5-0A68-7844-91F2-E5D04587A107}"/>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8" name="Straight Arrow Connector 47">
            <a:extLst>
              <a:ext uri="{FF2B5EF4-FFF2-40B4-BE49-F238E27FC236}">
                <a16:creationId xmlns:a16="http://schemas.microsoft.com/office/drawing/2014/main" id="{05AF353A-585D-694C-9CAF-882B7D4CAD9D}"/>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3F60A7C-329F-C74F-A605-79351DC2B062}"/>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FE1D1B5-D1FD-C349-941F-32B1ED51B4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54" name="Rectangle 53">
            <a:extLst>
              <a:ext uri="{FF2B5EF4-FFF2-40B4-BE49-F238E27FC236}">
                <a16:creationId xmlns:a16="http://schemas.microsoft.com/office/drawing/2014/main" id="{5BE9B2EC-BD8D-894E-8EA2-C1260A07992F}"/>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
        <p:nvSpPr>
          <p:cNvPr id="55" name="Rectangle 54">
            <a:extLst>
              <a:ext uri="{FF2B5EF4-FFF2-40B4-BE49-F238E27FC236}">
                <a16:creationId xmlns:a16="http://schemas.microsoft.com/office/drawing/2014/main" id="{0F311D7E-1C7A-9740-B6C8-BD3B102526AB}"/>
              </a:ext>
            </a:extLst>
          </p:cNvPr>
          <p:cNvSpPr/>
          <p:nvPr/>
        </p:nvSpPr>
        <p:spPr>
          <a:xfrm>
            <a:off x="-45" y="2587216"/>
            <a:ext cx="7086107" cy="4270687"/>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254639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455996" y="2748605"/>
            <a:ext cx="3319814" cy="2752164"/>
          </a:xfrm>
        </p:spPr>
        <p:txBody>
          <a:bodyPr/>
          <a:lstStyle/>
          <a:p>
            <a:r>
              <a:rPr lang="en-US" sz="1961">
                <a:latin typeface="Segoe" panose="020B0502040504020203" pitchFamily="34" charset="0"/>
              </a:rPr>
              <a:t>Critical Business Events</a:t>
            </a:r>
          </a:p>
          <a:p>
            <a:pPr marL="280178" indent="-280178">
              <a:buFont typeface="Arial" panose="020B0604020202020204" pitchFamily="34" charset="0"/>
              <a:buChar char="•"/>
            </a:pPr>
            <a:r>
              <a:rPr lang="en-US">
                <a:solidFill>
                  <a:schemeClr val="tx1"/>
                </a:solidFill>
                <a:latin typeface="Segoe" panose="020B0502040504020203" pitchFamily="34" charset="0"/>
              </a:rPr>
              <a:t>Data center exit</a:t>
            </a:r>
          </a:p>
          <a:p>
            <a:pPr marL="280178" indent="-280178">
              <a:buFont typeface="Arial" panose="020B0604020202020204" pitchFamily="34" charset="0"/>
              <a:buChar char="•"/>
            </a:pPr>
            <a:r>
              <a:rPr lang="en-US">
                <a:solidFill>
                  <a:schemeClr val="tx1"/>
                </a:solidFill>
                <a:latin typeface="Segoe" panose="020B0502040504020203" pitchFamily="34" charset="0"/>
              </a:rPr>
              <a:t>Mergers, acquisition or divestiture</a:t>
            </a:r>
          </a:p>
          <a:p>
            <a:pPr marL="280178" indent="-280178">
              <a:buFont typeface="Arial" panose="020B0604020202020204" pitchFamily="34" charset="0"/>
              <a:buChar char="•"/>
            </a:pPr>
            <a:r>
              <a:rPr lang="en-US">
                <a:solidFill>
                  <a:schemeClr val="tx1"/>
                </a:solidFill>
                <a:latin typeface="Segoe" panose="020B0502040504020203" pitchFamily="34" charset="0"/>
              </a:rPr>
              <a:t>Reductions in capital expenses</a:t>
            </a:r>
          </a:p>
          <a:p>
            <a:pPr marL="280178" indent="-280178">
              <a:buFont typeface="Arial" panose="020B0604020202020204" pitchFamily="34" charset="0"/>
              <a:buChar char="•"/>
            </a:pPr>
            <a:r>
              <a:rPr lang="en-US">
                <a:solidFill>
                  <a:schemeClr val="tx1"/>
                </a:solidFill>
                <a:latin typeface="Segoe" panose="020B0502040504020203" pitchFamily="34" charset="0"/>
              </a:rPr>
              <a:t>End of support for mission critical technologies</a:t>
            </a:r>
          </a:p>
          <a:p>
            <a:pPr marL="280178" indent="-280178">
              <a:buFont typeface="Arial" panose="020B0604020202020204" pitchFamily="34" charset="0"/>
              <a:buChar char="•"/>
            </a:pPr>
            <a:r>
              <a:rPr lang="en-US">
                <a:solidFill>
                  <a:schemeClr val="tx1"/>
                </a:solidFill>
                <a:latin typeface="Segoe" panose="020B0502040504020203" pitchFamily="34" charset="0"/>
              </a:rPr>
              <a:t>Regulatory compliance, data sovereignty requirements</a:t>
            </a:r>
          </a:p>
          <a:p>
            <a:pPr marL="280178" indent="-280178">
              <a:buFont typeface="Arial" panose="020B0604020202020204" pitchFamily="34" charset="0"/>
              <a:buChar char="•"/>
            </a:pPr>
            <a:r>
              <a:rPr lang="en-US">
                <a:solidFill>
                  <a:schemeClr val="tx1"/>
                </a:solidFill>
                <a:latin typeface="Segoe" panose="020B05020405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4318449" y="2748605"/>
            <a:ext cx="3618381" cy="2598275"/>
          </a:xfrm>
        </p:spPr>
        <p:txBody>
          <a:bodyPr/>
          <a:lstStyle/>
          <a:p>
            <a:r>
              <a:rPr lang="en-US" sz="1961">
                <a:latin typeface="Segoe" panose="020B0502040504020203" pitchFamily="34" charset="0"/>
              </a:rPr>
              <a:t>Migrate Motivations</a:t>
            </a:r>
          </a:p>
          <a:p>
            <a:pPr marL="280178" indent="-280178">
              <a:buFont typeface="Arial" panose="020B0604020202020204" pitchFamily="34" charset="0"/>
              <a:buChar char="•"/>
            </a:pPr>
            <a:r>
              <a:rPr lang="en-US">
                <a:solidFill>
                  <a:schemeClr val="tx1"/>
                </a:solidFill>
                <a:latin typeface="Segoe" panose="020B0502040504020203" pitchFamily="34" charset="0"/>
              </a:rPr>
              <a:t>Cost Savings</a:t>
            </a:r>
          </a:p>
          <a:p>
            <a:pPr marL="280178" indent="-280178">
              <a:buFont typeface="Arial" panose="020B0604020202020204" pitchFamily="34" charset="0"/>
              <a:buChar char="•"/>
            </a:pPr>
            <a:r>
              <a:rPr lang="en-US">
                <a:solidFill>
                  <a:schemeClr val="tx1"/>
                </a:solidFill>
                <a:latin typeface="Segoe" panose="020B0502040504020203" pitchFamily="34" charset="0"/>
              </a:rPr>
              <a:t>Reduction in vendor or technical complexity</a:t>
            </a:r>
          </a:p>
          <a:p>
            <a:pPr marL="280178" indent="-280178">
              <a:buFont typeface="Arial" panose="020B0604020202020204" pitchFamily="34" charset="0"/>
              <a:buChar char="•"/>
            </a:pPr>
            <a:r>
              <a:rPr lang="en-US">
                <a:solidFill>
                  <a:schemeClr val="tx1"/>
                </a:solidFill>
                <a:latin typeface="Segoe" panose="020B0502040504020203" pitchFamily="34" charset="0"/>
              </a:rPr>
              <a:t>Optimization of internal operations</a:t>
            </a:r>
          </a:p>
          <a:p>
            <a:pPr marL="280178" indent="-280178">
              <a:buFont typeface="Arial" panose="020B0604020202020204" pitchFamily="34" charset="0"/>
              <a:buChar char="•"/>
            </a:pPr>
            <a:r>
              <a:rPr lang="en-US">
                <a:solidFill>
                  <a:schemeClr val="tx1"/>
                </a:solidFill>
                <a:latin typeface="Segoe" panose="020B0502040504020203" pitchFamily="34" charset="0"/>
              </a:rPr>
              <a:t>Increase business agility</a:t>
            </a:r>
          </a:p>
          <a:p>
            <a:pPr marL="280178" indent="-280178">
              <a:buFont typeface="Arial" panose="020B0604020202020204" pitchFamily="34" charset="0"/>
              <a:buChar char="•"/>
            </a:pPr>
            <a:r>
              <a:rPr lang="en-US">
                <a:solidFill>
                  <a:schemeClr val="tx1"/>
                </a:solidFill>
                <a:latin typeface="Segoe" panose="020B0502040504020203" pitchFamily="34" charset="0"/>
              </a:rPr>
              <a:t>Prepare for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market demands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8149960" y="2748605"/>
            <a:ext cx="3618381" cy="2829108"/>
          </a:xfrm>
        </p:spPr>
        <p:txBody>
          <a:bodyPr/>
          <a:lstStyle/>
          <a:p>
            <a:r>
              <a:rPr lang="en-US" sz="1961">
                <a:latin typeface="Segoe" panose="020B0502040504020203" pitchFamily="34" charset="0"/>
              </a:rPr>
              <a:t>Innovation Motivations</a:t>
            </a:r>
          </a:p>
          <a:p>
            <a:pPr marL="280178" indent="-280178">
              <a:buFont typeface="Arial" panose="020B0604020202020204" pitchFamily="34" charset="0"/>
              <a:buChar char="•"/>
            </a:pPr>
            <a:r>
              <a:rPr lang="en-US">
                <a:solidFill>
                  <a:schemeClr val="tx1"/>
                </a:solidFill>
                <a:latin typeface="Segoe" panose="020B0502040504020203" pitchFamily="34" charset="0"/>
              </a:rPr>
              <a:t>Prepare for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Build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market demands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geographic demands</a:t>
            </a:r>
          </a:p>
          <a:p>
            <a:pPr marL="280178" indent="-280178">
              <a:buFont typeface="Arial" panose="020B0604020202020204" pitchFamily="34" charset="0"/>
              <a:buChar char="•"/>
            </a:pPr>
            <a:r>
              <a:rPr lang="en-US">
                <a:solidFill>
                  <a:schemeClr val="tx1"/>
                </a:solidFill>
                <a:latin typeface="Segoe" panose="020B0502040504020203" pitchFamily="34" charset="0"/>
              </a:rPr>
              <a:t>Improve customer experiences / engagements</a:t>
            </a:r>
          </a:p>
          <a:p>
            <a:pPr marL="280178" indent="-280178">
              <a:buFont typeface="Arial" panose="020B0604020202020204" pitchFamily="34" charset="0"/>
              <a:buChar char="•"/>
            </a:pPr>
            <a:r>
              <a:rPr lang="en-US">
                <a:solidFill>
                  <a:schemeClr val="tx1"/>
                </a:solidFill>
                <a:latin typeface="Segoe" panose="020B0502040504020203" pitchFamily="34" charset="0"/>
              </a:rPr>
              <a:t>Transform products or services</a:t>
            </a:r>
          </a:p>
          <a:p>
            <a:pPr marL="280178" indent="-280178">
              <a:buFont typeface="Arial" panose="020B0604020202020204" pitchFamily="34" charset="0"/>
              <a:buChar char="•"/>
            </a:pPr>
            <a:r>
              <a:rPr lang="en-US">
                <a:solidFill>
                  <a:schemeClr val="tx1"/>
                </a:solidFill>
                <a:latin typeface="Segoe" panose="020B0502040504020203" pitchFamily="34" charset="0"/>
              </a:rPr>
              <a:t>Disrupt the market with new products or services</a:t>
            </a:r>
          </a:p>
        </p:txBody>
      </p:sp>
      <p:sp>
        <p:nvSpPr>
          <p:cNvPr id="8" name="Title 1">
            <a:extLst>
              <a:ext uri="{FF2B5EF4-FFF2-40B4-BE49-F238E27FC236}">
                <a16:creationId xmlns:a16="http://schemas.microsoft.com/office/drawing/2014/main" id="{B2182B8E-3BEC-D540-AFE0-16011F80DEA5}"/>
              </a:ext>
            </a:extLst>
          </p:cNvPr>
          <p:cNvSpPr txBox="1">
            <a:spLocks/>
          </p:cNvSpPr>
          <p:nvPr/>
        </p:nvSpPr>
        <p:spPr>
          <a:xfrm>
            <a:off x="361839" y="710674"/>
            <a:ext cx="11773713" cy="1399123"/>
          </a:xfrm>
          <a:prstGeom prst="rect">
            <a:avLst/>
          </a:prstGeom>
        </p:spPr>
        <p:txBody>
          <a:bodyPr vert="horz" lIns="91436" tIns="45718" rIns="91436" bIns="45718"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7060" b="1">
                <a:solidFill>
                  <a:srgbClr val="FFFFFF">
                    <a:lumMod val="10000"/>
                  </a:srgbClr>
                </a:solidFill>
                <a:latin typeface="Segoe Semibold" panose="020B0502040504020203" pitchFamily="34" charset="0"/>
                <a:cs typeface="Segoe UI Light" panose="020B0502040204020203" pitchFamily="34" charset="0"/>
              </a:rPr>
              <a:t>Cloud Adoption Motivations</a:t>
            </a:r>
          </a:p>
          <a:p>
            <a:pPr defTabSz="896580">
              <a:defRPr/>
            </a:pPr>
            <a:endParaRPr lang="en-US" sz="3922">
              <a:solidFill>
                <a:srgbClr val="FFFFFF">
                  <a:lumMod val="10000"/>
                </a:srgbClr>
              </a:solidFill>
              <a:latin typeface="Segoe" panose="020B0502040504020203" pitchFamily="34" charset="0"/>
              <a:cs typeface="Segoe UI Light" panose="020B0502040204020203" pitchFamily="34" charset="0"/>
            </a:endParaRPr>
          </a:p>
          <a:p>
            <a:pPr defTabSz="896580">
              <a:defRPr/>
            </a:pPr>
            <a:r>
              <a:rPr lang="en-US" sz="3922">
                <a:solidFill>
                  <a:srgbClr val="FFFFFF">
                    <a:lumMod val="10000"/>
                  </a:srgbClr>
                </a:solidFill>
                <a:latin typeface="Segoe" panose="020B0502040504020203" pitchFamily="34" charset="0"/>
                <a:cs typeface="Segoe UI Light" panose="020B0502040204020203" pitchFamily="34" charset="0"/>
              </a:rPr>
              <a:t>Why is the company adopting the cloud?</a:t>
            </a:r>
          </a:p>
          <a:p>
            <a:pPr defTabSz="896580">
              <a:defRPr/>
            </a:pPr>
            <a:r>
              <a:rPr lang="en-US" sz="3922">
                <a:solidFill>
                  <a:srgbClr val="FFFFFF">
                    <a:lumMod val="10000"/>
                  </a:srgbClr>
                </a:solidFill>
                <a:latin typeface="Segoe" panose="020B0502040504020203" pitchFamily="34" charset="0"/>
                <a:cs typeface="Segoe UI Light" panose="020B0502040204020203" pitchFamily="34" charset="0"/>
              </a:rPr>
              <a:t>More than one motivation is common in most cloud adoption efforts</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Effect transition="in" filter="fade">
                                      <p:cBhvr>
                                        <p:cTn id="54" dur="500"/>
                                        <p:tgtEl>
                                          <p:spTgt spid="6">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Effect transition="in" filter="fade">
                                      <p:cBhvr>
                                        <p:cTn id="60" dur="500"/>
                                        <p:tgtEl>
                                          <p:spTgt spid="6">
                                            <p:txEl>
                                              <p:pRg st="2" end="2"/>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fade">
                                      <p:cBhvr>
                                        <p:cTn id="63" dur="500"/>
                                        <p:tgtEl>
                                          <p:spTgt spid="6">
                                            <p:txEl>
                                              <p:pRg st="3" end="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4" end="4"/>
                                            </p:txEl>
                                          </p:spTgt>
                                        </p:tgtEl>
                                        <p:attrNameLst>
                                          <p:attrName>style.visibility</p:attrName>
                                        </p:attrNameLst>
                                      </p:cBhvr>
                                      <p:to>
                                        <p:strVal val="visible"/>
                                      </p:to>
                                    </p:set>
                                    <p:animEffect transition="in" filter="fade">
                                      <p:cBhvr>
                                        <p:cTn id="66" dur="500"/>
                                        <p:tgtEl>
                                          <p:spTgt spid="6">
                                            <p:txEl>
                                              <p:pRg st="4" end="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animEffect transition="in" filter="fade">
                                      <p:cBhvr>
                                        <p:cTn id="69" dur="500"/>
                                        <p:tgtEl>
                                          <p:spTgt spid="6">
                                            <p:txEl>
                                              <p:pRg st="5" end="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5" y="558222"/>
            <a:ext cx="6272191" cy="899652"/>
          </a:xfrm>
        </p:spPr>
        <p:txBody>
          <a:bodyPr/>
          <a:lstStyle/>
          <a:p>
            <a:r>
              <a:rPr lang="en-US" b="1">
                <a:solidFill>
                  <a:schemeClr val="bg2">
                    <a:lumMod val="10000"/>
                  </a:schemeClr>
                </a:solidFill>
                <a:latin typeface="Segoe Semibold" panose="020B0502040504020203" pitchFamily="34" charset="0"/>
              </a:rPr>
              <a:t>Simplified migration objectives</a:t>
            </a:r>
          </a:p>
        </p:txBody>
      </p:sp>
      <p:grpSp>
        <p:nvGrpSpPr>
          <p:cNvPr id="43" name="Group 42"/>
          <p:cNvGrpSpPr/>
          <p:nvPr/>
        </p:nvGrpSpPr>
        <p:grpSpPr>
          <a:xfrm>
            <a:off x="579255" y="2268731"/>
            <a:ext cx="5865015" cy="740654"/>
            <a:chOff x="579176" y="3070089"/>
            <a:chExt cx="5865098" cy="740664"/>
          </a:xfrm>
        </p:grpSpPr>
        <p:sp>
          <p:nvSpPr>
            <p:cNvPr id="12" name="Content Placeholder 12"/>
            <p:cNvSpPr txBox="1">
              <a:spLocks/>
            </p:cNvSpPr>
            <p:nvPr/>
          </p:nvSpPr>
          <p:spPr>
            <a:xfrm>
              <a:off x="1512941" y="3070089"/>
              <a:ext cx="493133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a:t>
              </a:r>
              <a:r>
                <a:rPr lang="en-US" sz="1961" b="1">
                  <a:solidFill>
                    <a:srgbClr val="D2D2D2">
                      <a:lumMod val="10000"/>
                    </a:srgbClr>
                  </a:solidFill>
                  <a:latin typeface="Segoe UI Light"/>
                </a:rPr>
                <a:t>Assets</a:t>
              </a:r>
              <a:r>
                <a:rPr lang="en-US" sz="1961">
                  <a:solidFill>
                    <a:srgbClr val="D2D2D2">
                      <a:lumMod val="10000"/>
                    </a:srgbClr>
                  </a:solidFill>
                  <a:latin typeface="Segoe UI Light"/>
                </a:rPr>
                <a:t> </a:t>
              </a:r>
              <a:r>
                <a:rPr lang="en-US" sz="1079">
                  <a:solidFill>
                    <a:srgbClr val="D2D2D2">
                      <a:lumMod val="10000"/>
                    </a:srgbClr>
                  </a:solidFill>
                  <a:latin typeface="Segoe UI Light"/>
                </a:rPr>
                <a:t>(Infra, Apps, or Data) </a:t>
              </a:r>
              <a:r>
                <a:rPr lang="en-US" sz="1961">
                  <a:solidFill>
                    <a:srgbClr val="D2D2D2">
                      <a:lumMod val="10000"/>
                    </a:srgbClr>
                  </a:solidFill>
                  <a:latin typeface="Segoe UI Light"/>
                </a:rPr>
                <a:t>in response to a critical event or need to move specific assets</a:t>
              </a:r>
            </a:p>
          </p:txBody>
        </p:sp>
        <p:grpSp>
          <p:nvGrpSpPr>
            <p:cNvPr id="19" name="Group 18"/>
            <p:cNvGrpSpPr/>
            <p:nvPr/>
          </p:nvGrpSpPr>
          <p:grpSpPr>
            <a:xfrm>
              <a:off x="579176" y="3142750"/>
              <a:ext cx="784910" cy="578284"/>
              <a:chOff x="4388353" y="4047171"/>
              <a:chExt cx="757237" cy="500063"/>
            </a:xfrm>
          </p:grpSpPr>
          <p:sp>
            <p:nvSpPr>
              <p:cNvPr id="20" name="Freeform 182"/>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1" name="Freeform 183"/>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2" name="Freeform 184"/>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3" name="Freeform: Shape 22"/>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4" name="Group 43"/>
          <p:cNvGrpSpPr/>
          <p:nvPr/>
        </p:nvGrpSpPr>
        <p:grpSpPr>
          <a:xfrm>
            <a:off x="711685" y="3693148"/>
            <a:ext cx="5158183" cy="740654"/>
            <a:chOff x="711609" y="4130713"/>
            <a:chExt cx="5158256" cy="740664"/>
          </a:xfrm>
        </p:grpSpPr>
        <p:sp>
          <p:nvSpPr>
            <p:cNvPr id="13" name="Content Placeholder 12"/>
            <p:cNvSpPr txBox="1">
              <a:spLocks/>
            </p:cNvSpPr>
            <p:nvPr/>
          </p:nvSpPr>
          <p:spPr>
            <a:xfrm>
              <a:off x="1512942" y="4130713"/>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a:t>
              </a:r>
              <a:r>
                <a:rPr lang="en-US" sz="1961" b="1">
                  <a:solidFill>
                    <a:srgbClr val="D2D2D2">
                      <a:lumMod val="10000"/>
                    </a:srgbClr>
                  </a:solidFill>
                  <a:latin typeface="Segoe UI Light"/>
                </a:rPr>
                <a:t>Workloads</a:t>
              </a:r>
              <a:r>
                <a:rPr lang="en-US" sz="1961">
                  <a:solidFill>
                    <a:srgbClr val="D2D2D2">
                      <a:lumMod val="10000"/>
                    </a:srgbClr>
                  </a:solidFill>
                  <a:latin typeface="Segoe UI Light"/>
                </a:rPr>
                <a:t> to streamline cost, complexity, and operations </a:t>
              </a:r>
            </a:p>
          </p:txBody>
        </p:sp>
        <p:grpSp>
          <p:nvGrpSpPr>
            <p:cNvPr id="24" name="Group 23"/>
            <p:cNvGrpSpPr/>
            <p:nvPr/>
          </p:nvGrpSpPr>
          <p:grpSpPr>
            <a:xfrm>
              <a:off x="711609" y="4143958"/>
              <a:ext cx="520044" cy="680058"/>
              <a:chOff x="3465513" y="900113"/>
              <a:chExt cx="515938" cy="674688"/>
            </a:xfrm>
            <a:solidFill>
              <a:schemeClr val="tx2"/>
            </a:solidFill>
          </p:grpSpPr>
          <p:sp>
            <p:nvSpPr>
              <p:cNvPr id="25" name="Freeform 94"/>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6" name="Freeform 95"/>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7" name="Freeform 96"/>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8" name="Freeform 97"/>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9" name="Freeform 98"/>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0" name="Freeform 99"/>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1" name="Freeform 100"/>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3" name="Freeform 101"/>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4" name="Freeform 102"/>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7" name="Freeform 103"/>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8" name="Freeform 104"/>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9" name="Freeform 105"/>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40" name="Freeform 106"/>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grpSp>
      </p:grpSp>
      <p:grpSp>
        <p:nvGrpSpPr>
          <p:cNvPr id="45" name="Group 44"/>
          <p:cNvGrpSpPr/>
          <p:nvPr/>
        </p:nvGrpSpPr>
        <p:grpSpPr>
          <a:xfrm>
            <a:off x="720590" y="5117973"/>
            <a:ext cx="5237059" cy="791828"/>
            <a:chOff x="720513" y="5165749"/>
            <a:chExt cx="5237133" cy="791840"/>
          </a:xfrm>
        </p:grpSpPr>
        <p:sp>
          <p:nvSpPr>
            <p:cNvPr id="35" name="Content Placeholder 12"/>
            <p:cNvSpPr txBox="1">
              <a:spLocks/>
            </p:cNvSpPr>
            <p:nvPr/>
          </p:nvSpPr>
          <p:spPr>
            <a:xfrm>
              <a:off x="1512942" y="5191337"/>
              <a:ext cx="4444704"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the </a:t>
              </a:r>
              <a:r>
                <a:rPr lang="en-US" sz="1961" b="1">
                  <a:solidFill>
                    <a:srgbClr val="D2D2D2">
                      <a:lumMod val="10000"/>
                    </a:srgbClr>
                  </a:solidFill>
                  <a:latin typeface="Segoe UI Light"/>
                </a:rPr>
                <a:t>Portfolio</a:t>
              </a:r>
              <a:r>
                <a:rPr lang="en-US" sz="1961">
                  <a:solidFill>
                    <a:srgbClr val="D2D2D2">
                      <a:lumMod val="10000"/>
                    </a:srgbClr>
                  </a:solidFill>
                  <a:latin typeface="Segoe UI Light"/>
                </a:rPr>
                <a:t> to improve business agility, tech capability &amp; scale  </a:t>
              </a:r>
            </a:p>
          </p:txBody>
        </p:sp>
        <p:grpSp>
          <p:nvGrpSpPr>
            <p:cNvPr id="5" name="Group 4"/>
            <p:cNvGrpSpPr/>
            <p:nvPr/>
          </p:nvGrpSpPr>
          <p:grpSpPr>
            <a:xfrm>
              <a:off x="720513" y="5165749"/>
              <a:ext cx="502237" cy="791840"/>
              <a:chOff x="749541" y="5165749"/>
              <a:chExt cx="502237" cy="791840"/>
            </a:xfrm>
          </p:grpSpPr>
          <p:sp>
            <p:nvSpPr>
              <p:cNvPr id="57" name="Freeform 12"/>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6" name="Rounded Rectangle 27"/>
              <p:cNvSpPr/>
              <p:nvPr/>
            </p:nvSpPr>
            <p:spPr>
              <a:xfrm>
                <a:off x="749541" y="516574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374">
                  <a:defRPr/>
                </a:pPr>
                <a:endParaRPr lang="en-US" sz="2400">
                  <a:solidFill>
                    <a:srgbClr val="505050"/>
                  </a:solidFill>
                  <a:latin typeface="Segoe UI Light"/>
                </a:endParaRPr>
              </a:p>
            </p:txBody>
          </p:sp>
        </p:grpSp>
      </p:grpSp>
      <p:sp>
        <p:nvSpPr>
          <p:cNvPr id="4" name="Rectangle 3">
            <a:extLst>
              <a:ext uri="{FF2B5EF4-FFF2-40B4-BE49-F238E27FC236}">
                <a16:creationId xmlns:a16="http://schemas.microsoft.com/office/drawing/2014/main" id="{F47E6BD5-3FA7-394A-A0C4-058D23D56E80}"/>
              </a:ext>
            </a:extLst>
          </p:cNvPr>
          <p:cNvSpPr/>
          <p:nvPr/>
        </p:nvSpPr>
        <p:spPr bwMode="auto">
          <a:xfrm>
            <a:off x="337407" y="2034133"/>
            <a:ext cx="1026747" cy="4068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88" y="1617812"/>
            <a:ext cx="539254" cy="51111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monitor_3" title="Icon of a monitor with a checkmark on the lower right corner">
            <a:extLst>
              <a:ext uri="{FF2B5EF4-FFF2-40B4-BE49-F238E27FC236}">
                <a16:creationId xmlns:a16="http://schemas.microsoft.com/office/drawing/2014/main" id="{ABD3F450-F1CB-4846-B3ED-303110592D8B}"/>
              </a:ext>
            </a:extLst>
          </p:cNvPr>
          <p:cNvSpPr>
            <a:spLocks noChangeAspect="1" noEditPoints="1"/>
          </p:cNvSpPr>
          <p:nvPr/>
        </p:nvSpPr>
        <p:spPr bwMode="auto">
          <a:xfrm>
            <a:off x="695364" y="2470514"/>
            <a:ext cx="447163" cy="358616"/>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46" name="list_4" title="Icon of a checklist">
            <a:extLst>
              <a:ext uri="{FF2B5EF4-FFF2-40B4-BE49-F238E27FC236}">
                <a16:creationId xmlns:a16="http://schemas.microsoft.com/office/drawing/2014/main" id="{D189DB4A-0AE2-2F45-A425-403BB67E2AF1}"/>
              </a:ext>
            </a:extLst>
          </p:cNvPr>
          <p:cNvSpPr>
            <a:spLocks noChangeAspect="1" noEditPoints="1"/>
          </p:cNvSpPr>
          <p:nvPr/>
        </p:nvSpPr>
        <p:spPr bwMode="auto">
          <a:xfrm>
            <a:off x="631543" y="3862278"/>
            <a:ext cx="530583" cy="358616"/>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47" name="Lock" title="Icon of a padlock">
            <a:extLst>
              <a:ext uri="{FF2B5EF4-FFF2-40B4-BE49-F238E27FC236}">
                <a16:creationId xmlns:a16="http://schemas.microsoft.com/office/drawing/2014/main" id="{8A7967B3-3B50-2C44-B06A-E7DE5666F2E3}"/>
              </a:ext>
            </a:extLst>
          </p:cNvPr>
          <p:cNvSpPr>
            <a:spLocks noChangeAspect="1" noEditPoints="1"/>
          </p:cNvSpPr>
          <p:nvPr/>
        </p:nvSpPr>
        <p:spPr bwMode="auto">
          <a:xfrm>
            <a:off x="789734" y="5278712"/>
            <a:ext cx="320731" cy="44827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pic>
        <p:nvPicPr>
          <p:cNvPr id="48" name="Picture 47">
            <a:extLst>
              <a:ext uri="{FF2B5EF4-FFF2-40B4-BE49-F238E27FC236}">
                <a16:creationId xmlns:a16="http://schemas.microsoft.com/office/drawing/2014/main" id="{1B7C40E2-1EF5-914C-9E2D-3DB02FABF02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541120" y="-6323"/>
            <a:ext cx="5708589" cy="6870831"/>
          </a:xfrm>
          <a:prstGeom prst="rect">
            <a:avLst/>
          </a:prstGeom>
        </p:spPr>
      </p:pic>
      <p:sp>
        <p:nvSpPr>
          <p:cNvPr id="49" name="Rectangle 48">
            <a:extLst>
              <a:ext uri="{FF2B5EF4-FFF2-40B4-BE49-F238E27FC236}">
                <a16:creationId xmlns:a16="http://schemas.microsoft.com/office/drawing/2014/main" id="{A76CC54B-EED6-2846-859F-602468E4FAF8}"/>
              </a:ext>
            </a:extLst>
          </p:cNvPr>
          <p:cNvSpPr/>
          <p:nvPr/>
        </p:nvSpPr>
        <p:spPr bwMode="auto">
          <a:xfrm>
            <a:off x="6536418" y="140"/>
            <a:ext cx="5717994" cy="685790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2347D223-856E-FE49-985E-9093EF887CC5}"/>
              </a:ext>
            </a:extLst>
          </p:cNvPr>
          <p:cNvSpPr/>
          <p:nvPr/>
        </p:nvSpPr>
        <p:spPr>
          <a:xfrm>
            <a:off x="6541120" y="49"/>
            <a:ext cx="5708589" cy="6857903"/>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spTree>
    <p:extLst>
      <p:ext uri="{BB962C8B-B14F-4D97-AF65-F5344CB8AC3E}">
        <p14:creationId xmlns:p14="http://schemas.microsoft.com/office/powerpoint/2010/main" val="1902505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730455" y="2651727"/>
            <a:ext cx="2420653" cy="794342"/>
            <a:chOff x="579176" y="3142750"/>
            <a:chExt cx="2420687" cy="794353"/>
          </a:xfrm>
        </p:grpSpPr>
        <p:sp>
          <p:nvSpPr>
            <p:cNvPr id="12" name="Content Placeholder 12"/>
            <p:cNvSpPr txBox="1">
              <a:spLocks/>
            </p:cNvSpPr>
            <p:nvPr/>
          </p:nvSpPr>
          <p:spPr>
            <a:xfrm>
              <a:off x="1512893" y="3196439"/>
              <a:ext cx="1486970"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Assets</a:t>
              </a:r>
            </a:p>
            <a:p>
              <a:pPr marL="0" indent="0" defTabSz="685808">
                <a:lnSpc>
                  <a:spcPct val="100000"/>
                </a:lnSpc>
                <a:buNone/>
                <a:defRPr/>
              </a:pPr>
              <a:r>
                <a:rPr lang="en-US" sz="1177">
                  <a:solidFill>
                    <a:srgbClr val="D2D2D2">
                      <a:lumMod val="10000"/>
                    </a:srgbClr>
                  </a:solidFill>
                  <a:latin typeface="Segoe" panose="020B0502040504020203" pitchFamily="34" charset="0"/>
                </a:rPr>
                <a:t>(infra, apps, &amp; data)</a:t>
              </a:r>
            </a:p>
          </p:txBody>
        </p:sp>
        <p:grpSp>
          <p:nvGrpSpPr>
            <p:cNvPr id="19" name="Group 18"/>
            <p:cNvGrpSpPr/>
            <p:nvPr/>
          </p:nvGrpSpPr>
          <p:grpSpPr>
            <a:xfrm>
              <a:off x="579176" y="3142750"/>
              <a:ext cx="784910" cy="578284"/>
              <a:chOff x="4388353" y="4047171"/>
              <a:chExt cx="757237" cy="500063"/>
            </a:xfrm>
          </p:grpSpPr>
          <p:sp>
            <p:nvSpPr>
              <p:cNvPr id="20" name="Freeform 182"/>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1" name="Freeform 183"/>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2" name="Freeform 184"/>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3" name="Freeform: Shape 22"/>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4" name="Group 43"/>
          <p:cNvGrpSpPr/>
          <p:nvPr/>
        </p:nvGrpSpPr>
        <p:grpSpPr>
          <a:xfrm>
            <a:off x="7040858" y="2570538"/>
            <a:ext cx="2288272" cy="740654"/>
            <a:chOff x="711609" y="4130713"/>
            <a:chExt cx="2288305" cy="740664"/>
          </a:xfrm>
        </p:grpSpPr>
        <p:sp>
          <p:nvSpPr>
            <p:cNvPr id="13" name="Content Placeholder 12"/>
            <p:cNvSpPr txBox="1">
              <a:spLocks/>
            </p:cNvSpPr>
            <p:nvPr/>
          </p:nvSpPr>
          <p:spPr>
            <a:xfrm>
              <a:off x="1512942" y="4130713"/>
              <a:ext cx="1486972"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Workloads</a:t>
              </a:r>
            </a:p>
          </p:txBody>
        </p:sp>
        <p:grpSp>
          <p:nvGrpSpPr>
            <p:cNvPr id="24" name="Group 23"/>
            <p:cNvGrpSpPr/>
            <p:nvPr/>
          </p:nvGrpSpPr>
          <p:grpSpPr>
            <a:xfrm>
              <a:off x="711609" y="4143958"/>
              <a:ext cx="520044" cy="680058"/>
              <a:chOff x="3465513" y="900113"/>
              <a:chExt cx="515938" cy="674688"/>
            </a:xfrm>
            <a:solidFill>
              <a:schemeClr val="tx2"/>
            </a:solidFill>
          </p:grpSpPr>
          <p:sp>
            <p:nvSpPr>
              <p:cNvPr id="25" name="Freeform 94"/>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6" name="Freeform 95"/>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7" name="Freeform 96"/>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8" name="Freeform 97"/>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9" name="Freeform 98"/>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0" name="Freeform 99"/>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1" name="Freeform 100"/>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3" name="Freeform 101"/>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4" name="Freeform 102"/>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7" name="Freeform 103"/>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8" name="Freeform 104"/>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9" name="Freeform 105"/>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40" name="Freeform 106"/>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grpSp>
      </p:grpSp>
      <p:grpSp>
        <p:nvGrpSpPr>
          <p:cNvPr id="45" name="Group 44"/>
          <p:cNvGrpSpPr/>
          <p:nvPr/>
        </p:nvGrpSpPr>
        <p:grpSpPr>
          <a:xfrm>
            <a:off x="9548053" y="2523716"/>
            <a:ext cx="2270746" cy="791827"/>
            <a:chOff x="720513" y="5217469"/>
            <a:chExt cx="2270779" cy="791840"/>
          </a:xfrm>
        </p:grpSpPr>
        <p:sp>
          <p:nvSpPr>
            <p:cNvPr id="35" name="Content Placeholder 12"/>
            <p:cNvSpPr txBox="1">
              <a:spLocks/>
            </p:cNvSpPr>
            <p:nvPr/>
          </p:nvSpPr>
          <p:spPr>
            <a:xfrm>
              <a:off x="1504320" y="5252972"/>
              <a:ext cx="1486972"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Portfolio</a:t>
              </a:r>
            </a:p>
          </p:txBody>
        </p:sp>
        <p:grpSp>
          <p:nvGrpSpPr>
            <p:cNvPr id="5" name="Group 4"/>
            <p:cNvGrpSpPr/>
            <p:nvPr/>
          </p:nvGrpSpPr>
          <p:grpSpPr>
            <a:xfrm>
              <a:off x="720513" y="5217469"/>
              <a:ext cx="502237" cy="791840"/>
              <a:chOff x="749541" y="5217469"/>
              <a:chExt cx="502237" cy="791840"/>
            </a:xfrm>
          </p:grpSpPr>
          <p:sp>
            <p:nvSpPr>
              <p:cNvPr id="57" name="Freeform 12"/>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6" name="Rounded Rectangle 27"/>
              <p:cNvSpPr/>
              <p:nvPr/>
            </p:nvSpPr>
            <p:spPr>
              <a:xfrm>
                <a:off x="749541" y="521746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374">
                  <a:defRPr/>
                </a:pPr>
                <a:endParaRPr lang="en-US" sz="2400">
                  <a:solidFill>
                    <a:srgbClr val="505050"/>
                  </a:solidFill>
                  <a:latin typeface="Segoe UI Light"/>
                </a:endParaRPr>
              </a:p>
            </p:txBody>
          </p:sp>
        </p:grpSp>
      </p:grpSp>
      <p:sp>
        <p:nvSpPr>
          <p:cNvPr id="51" name="Content Placeholder 12">
            <a:extLst>
              <a:ext uri="{FF2B5EF4-FFF2-40B4-BE49-F238E27FC236}">
                <a16:creationId xmlns:a16="http://schemas.microsoft.com/office/drawing/2014/main" id="{DA4FBB72-C91F-46AB-BDB6-C58A33947DD0}"/>
              </a:ext>
            </a:extLst>
          </p:cNvPr>
          <p:cNvSpPr txBox="1">
            <a:spLocks/>
          </p:cNvSpPr>
          <p:nvPr/>
        </p:nvSpPr>
        <p:spPr>
          <a:xfrm>
            <a:off x="375474" y="1357909"/>
            <a:ext cx="4189215"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Migration Leaning:</a:t>
            </a:r>
          </a:p>
          <a:p>
            <a:pPr marL="0" indent="0" defTabSz="685808">
              <a:lnSpc>
                <a:spcPct val="100000"/>
              </a:lnSpc>
              <a:buNone/>
              <a:defRPr/>
            </a:pPr>
            <a:r>
              <a:rPr lang="en-US" sz="1177">
                <a:solidFill>
                  <a:srgbClr val="D2D2D2">
                    <a:lumMod val="10000"/>
                  </a:srgbClr>
                </a:solidFill>
                <a:latin typeface="Segoe" panose="020B0502040504020203" pitchFamily="34" charset="0"/>
              </a:rPr>
              <a:t>Do the team’s plans lean more to one of the following approaches?</a:t>
            </a:r>
          </a:p>
        </p:txBody>
      </p:sp>
      <p:grpSp>
        <p:nvGrpSpPr>
          <p:cNvPr id="4" name="Group 3">
            <a:extLst>
              <a:ext uri="{FF2B5EF4-FFF2-40B4-BE49-F238E27FC236}">
                <a16:creationId xmlns:a16="http://schemas.microsoft.com/office/drawing/2014/main" id="{14DB967A-23C8-4F79-8634-C632CC6CC45C}"/>
              </a:ext>
            </a:extLst>
          </p:cNvPr>
          <p:cNvGrpSpPr/>
          <p:nvPr/>
        </p:nvGrpSpPr>
        <p:grpSpPr>
          <a:xfrm>
            <a:off x="4837475" y="1326294"/>
            <a:ext cx="2313681" cy="740654"/>
            <a:chOff x="3098486" y="1352666"/>
            <a:chExt cx="2359774" cy="755409"/>
          </a:xfrm>
        </p:grpSpPr>
        <p:grpSp>
          <p:nvGrpSpPr>
            <p:cNvPr id="48" name="Group 47">
              <a:extLst>
                <a:ext uri="{FF2B5EF4-FFF2-40B4-BE49-F238E27FC236}">
                  <a16:creationId xmlns:a16="http://schemas.microsoft.com/office/drawing/2014/main" id="{DB4C3A76-BEE6-4073-B06D-4D398A2DA00D}"/>
                </a:ext>
              </a:extLst>
            </p:cNvPr>
            <p:cNvGrpSpPr/>
            <p:nvPr/>
          </p:nvGrpSpPr>
          <p:grpSpPr>
            <a:xfrm flipH="1">
              <a:off x="3098486" y="1405143"/>
              <a:ext cx="650458" cy="650456"/>
              <a:chOff x="4604491" y="2816428"/>
              <a:chExt cx="1127354" cy="1127350"/>
            </a:xfrm>
          </p:grpSpPr>
          <p:sp>
            <p:nvSpPr>
              <p:cNvPr id="49" name="Oval 48">
                <a:extLst>
                  <a:ext uri="{FF2B5EF4-FFF2-40B4-BE49-F238E27FC236}">
                    <a16:creationId xmlns:a16="http://schemas.microsoft.com/office/drawing/2014/main" id="{38E4A7D9-9FBF-4BC1-8A3B-46600B665E8A}"/>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arrow_5" title="Icon of two arrows pointing across from each other">
                <a:extLst>
                  <a:ext uri="{FF2B5EF4-FFF2-40B4-BE49-F238E27FC236}">
                    <a16:creationId xmlns:a16="http://schemas.microsoft.com/office/drawing/2014/main" id="{4A2A92DC-A680-44BE-B15E-99EFCD093082}"/>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
          <p:nvSpPr>
            <p:cNvPr id="52" name="Content Placeholder 12">
              <a:extLst>
                <a:ext uri="{FF2B5EF4-FFF2-40B4-BE49-F238E27FC236}">
                  <a16:creationId xmlns:a16="http://schemas.microsoft.com/office/drawing/2014/main" id="{20D153C5-6D5C-43E6-9056-22ED208ADF00}"/>
                </a:ext>
              </a:extLst>
            </p:cNvPr>
            <p:cNvSpPr txBox="1">
              <a:spLocks/>
            </p:cNvSpPr>
            <p:nvPr/>
          </p:nvSpPr>
          <p:spPr>
            <a:xfrm>
              <a:off x="3931804" y="1352666"/>
              <a:ext cx="1526456"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Shift &amp; Lift</a:t>
              </a:r>
            </a:p>
          </p:txBody>
        </p:sp>
      </p:grpSp>
      <p:grpSp>
        <p:nvGrpSpPr>
          <p:cNvPr id="6" name="Group 5">
            <a:extLst>
              <a:ext uri="{FF2B5EF4-FFF2-40B4-BE49-F238E27FC236}">
                <a16:creationId xmlns:a16="http://schemas.microsoft.com/office/drawing/2014/main" id="{B14A07D2-3A20-4DB6-A73C-4CA39256E0BE}"/>
              </a:ext>
            </a:extLst>
          </p:cNvPr>
          <p:cNvGrpSpPr/>
          <p:nvPr/>
        </p:nvGrpSpPr>
        <p:grpSpPr>
          <a:xfrm>
            <a:off x="7547244" y="1326294"/>
            <a:ext cx="3038816" cy="740654"/>
            <a:chOff x="6976630" y="1352666"/>
            <a:chExt cx="3099355" cy="755409"/>
          </a:xfrm>
        </p:grpSpPr>
        <p:grpSp>
          <p:nvGrpSpPr>
            <p:cNvPr id="42" name="Group 41">
              <a:extLst>
                <a:ext uri="{FF2B5EF4-FFF2-40B4-BE49-F238E27FC236}">
                  <a16:creationId xmlns:a16="http://schemas.microsoft.com/office/drawing/2014/main" id="{2AF12378-FA41-4543-98F5-D8BE3C9E46D8}"/>
                </a:ext>
              </a:extLst>
            </p:cNvPr>
            <p:cNvGrpSpPr/>
            <p:nvPr/>
          </p:nvGrpSpPr>
          <p:grpSpPr>
            <a:xfrm rot="16200000" flipV="1">
              <a:off x="6976629" y="1437389"/>
              <a:ext cx="650458" cy="650456"/>
              <a:chOff x="6332226" y="3086685"/>
              <a:chExt cx="1127354" cy="1127350"/>
            </a:xfrm>
          </p:grpSpPr>
          <p:sp>
            <p:nvSpPr>
              <p:cNvPr id="46" name="arrow_16" title="Icon of two arrows that crisscross">
                <a:extLst>
                  <a:ext uri="{FF2B5EF4-FFF2-40B4-BE49-F238E27FC236}">
                    <a16:creationId xmlns:a16="http://schemas.microsoft.com/office/drawing/2014/main" id="{48727252-4775-4076-9F91-D1FC643AFF74}"/>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47" name="Oval 46">
                <a:extLst>
                  <a:ext uri="{FF2B5EF4-FFF2-40B4-BE49-F238E27FC236}">
                    <a16:creationId xmlns:a16="http://schemas.microsoft.com/office/drawing/2014/main" id="{CA046A79-70A3-4D68-9D02-0223D9CB2854}"/>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Content Placeholder 12">
              <a:extLst>
                <a:ext uri="{FF2B5EF4-FFF2-40B4-BE49-F238E27FC236}">
                  <a16:creationId xmlns:a16="http://schemas.microsoft.com/office/drawing/2014/main" id="{8C091FB8-714C-4BC7-A4D9-0533BFC68A82}"/>
                </a:ext>
              </a:extLst>
            </p:cNvPr>
            <p:cNvSpPr txBox="1">
              <a:spLocks/>
            </p:cNvSpPr>
            <p:nvPr/>
          </p:nvSpPr>
          <p:spPr>
            <a:xfrm>
              <a:off x="7809945" y="1352666"/>
              <a:ext cx="2266040"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Modernization</a:t>
              </a:r>
            </a:p>
          </p:txBody>
        </p:sp>
      </p:grpSp>
      <p:sp>
        <p:nvSpPr>
          <p:cNvPr id="54" name="Content Placeholder 12">
            <a:extLst>
              <a:ext uri="{FF2B5EF4-FFF2-40B4-BE49-F238E27FC236}">
                <a16:creationId xmlns:a16="http://schemas.microsoft.com/office/drawing/2014/main" id="{8390A342-5674-4836-9E65-05CD66A533F3}"/>
              </a:ext>
            </a:extLst>
          </p:cNvPr>
          <p:cNvSpPr txBox="1">
            <a:spLocks/>
          </p:cNvSpPr>
          <p:nvPr/>
        </p:nvSpPr>
        <p:spPr>
          <a:xfrm>
            <a:off x="393779" y="2615003"/>
            <a:ext cx="4298272"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Objective Focus:</a:t>
            </a:r>
            <a:endParaRPr lang="en-US" sz="100">
              <a:solidFill>
                <a:srgbClr val="137AD4"/>
              </a:solidFill>
              <a:latin typeface="Segoe" panose="020B0502040504020203" pitchFamily="34" charset="0"/>
            </a:endParaRPr>
          </a:p>
          <a:p>
            <a:pPr marL="0" indent="0" defTabSz="685808">
              <a:lnSpc>
                <a:spcPct val="100000"/>
              </a:lnSpc>
              <a:buNone/>
              <a:defRPr/>
            </a:pPr>
            <a:r>
              <a:rPr lang="en-US" sz="1177">
                <a:solidFill>
                  <a:srgbClr val="D2D2D2">
                    <a:lumMod val="10000"/>
                  </a:srgbClr>
                </a:solidFill>
                <a:latin typeface="Segoe" panose="020B0502040504020203" pitchFamily="34" charset="0"/>
              </a:rPr>
              <a:t>Is the team focused most heavily on one of the following objectives?</a:t>
            </a:r>
          </a:p>
        </p:txBody>
      </p:sp>
      <p:sp>
        <p:nvSpPr>
          <p:cNvPr id="55" name="Content Placeholder 12">
            <a:extLst>
              <a:ext uri="{FF2B5EF4-FFF2-40B4-BE49-F238E27FC236}">
                <a16:creationId xmlns:a16="http://schemas.microsoft.com/office/drawing/2014/main" id="{47FA6600-69FB-474B-92E0-A471DDA3396A}"/>
              </a:ext>
            </a:extLst>
          </p:cNvPr>
          <p:cNvSpPr txBox="1">
            <a:spLocks/>
          </p:cNvSpPr>
          <p:nvPr/>
        </p:nvSpPr>
        <p:spPr>
          <a:xfrm>
            <a:off x="374764" y="3798891"/>
            <a:ext cx="4823009"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Motivations:</a:t>
            </a:r>
            <a:endParaRPr lang="en-US" sz="100">
              <a:solidFill>
                <a:srgbClr val="137AD4"/>
              </a:solidFill>
              <a:latin typeface="Segoe" panose="020B0502040504020203" pitchFamily="34" charset="0"/>
            </a:endParaRPr>
          </a:p>
          <a:p>
            <a:pPr marL="0" indent="0" defTabSz="685808">
              <a:lnSpc>
                <a:spcPct val="100000"/>
              </a:lnSpc>
              <a:buNone/>
              <a:defRPr/>
            </a:pPr>
            <a:r>
              <a:rPr lang="en-US" sz="1177">
                <a:solidFill>
                  <a:srgbClr val="D2D2D2">
                    <a:lumMod val="10000"/>
                  </a:srgbClr>
                </a:solidFill>
                <a:latin typeface="Segoe" panose="020B0502040504020203" pitchFamily="34" charset="0"/>
              </a:rPr>
              <a:t>Prioritize the following motivations based on desired business outcomes</a:t>
            </a:r>
          </a:p>
        </p:txBody>
      </p:sp>
      <p:sp>
        <p:nvSpPr>
          <p:cNvPr id="56" name="Text Placeholder 3">
            <a:extLst>
              <a:ext uri="{FF2B5EF4-FFF2-40B4-BE49-F238E27FC236}">
                <a16:creationId xmlns:a16="http://schemas.microsoft.com/office/drawing/2014/main" id="{3C5B2050-F2B7-4430-9A43-7ABA7EDCF117}"/>
              </a:ext>
            </a:extLst>
          </p:cNvPr>
          <p:cNvSpPr txBox="1">
            <a:spLocks/>
          </p:cNvSpPr>
          <p:nvPr/>
        </p:nvSpPr>
        <p:spPr>
          <a:xfrm>
            <a:off x="329123" y="4811501"/>
            <a:ext cx="3319814" cy="1660841"/>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a:pPr>
            <a:r>
              <a:rPr lang="en-US" sz="1177">
                <a:solidFill>
                  <a:srgbClr val="D2D2D2">
                    <a:lumMod val="10000"/>
                  </a:srgbClr>
                </a:solidFill>
                <a:latin typeface="Segoe" panose="020B0502040504020203" pitchFamily="34" charset="0"/>
              </a:rPr>
              <a:t>Data center exit</a:t>
            </a:r>
          </a:p>
          <a:p>
            <a:pPr marL="280178" indent="-280178" defTabSz="914378">
              <a:buFont typeface="+mj-lt"/>
              <a:buAutoNum type="arabicPeriod"/>
            </a:pPr>
            <a:r>
              <a:rPr lang="en-US" sz="1177">
                <a:solidFill>
                  <a:srgbClr val="D2D2D2">
                    <a:lumMod val="10000"/>
                  </a:srgbClr>
                </a:solidFill>
                <a:latin typeface="Segoe" panose="020B0502040504020203" pitchFamily="34" charset="0"/>
              </a:rPr>
              <a:t>Mergers, acquisition or divestiture</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Reductions in capital expenses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End of support for mission critical technologies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Regulatory compliance, data sovereignty requirements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Reduce disruptions and improve IT stability</a:t>
            </a:r>
          </a:p>
        </p:txBody>
      </p:sp>
      <p:sp>
        <p:nvSpPr>
          <p:cNvPr id="58" name="Text Placeholder 4">
            <a:extLst>
              <a:ext uri="{FF2B5EF4-FFF2-40B4-BE49-F238E27FC236}">
                <a16:creationId xmlns:a16="http://schemas.microsoft.com/office/drawing/2014/main" id="{167763F7-AFD4-4F1F-8FFF-D37E3F433728}"/>
              </a:ext>
            </a:extLst>
          </p:cNvPr>
          <p:cNvSpPr txBox="1">
            <a:spLocks/>
          </p:cNvSpPr>
          <p:nvPr/>
        </p:nvSpPr>
        <p:spPr>
          <a:xfrm>
            <a:off x="4368907" y="4789365"/>
            <a:ext cx="3319814"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Cost Savings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Reduction in vendor or technical complexity</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Optimization of internal operations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Increase business agility</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Prepare for new technical capabilities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Scale to meet market demands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Scale to meet geographic demands</a:t>
            </a:r>
          </a:p>
        </p:txBody>
      </p:sp>
      <p:sp>
        <p:nvSpPr>
          <p:cNvPr id="59" name="Text Placeholder 5">
            <a:extLst>
              <a:ext uri="{FF2B5EF4-FFF2-40B4-BE49-F238E27FC236}">
                <a16:creationId xmlns:a16="http://schemas.microsoft.com/office/drawing/2014/main" id="{B929812D-E478-4C03-B3CB-B34D2746F2D9}"/>
              </a:ext>
            </a:extLst>
          </p:cNvPr>
          <p:cNvSpPr txBox="1">
            <a:spLocks/>
          </p:cNvSpPr>
          <p:nvPr/>
        </p:nvSpPr>
        <p:spPr>
          <a:xfrm>
            <a:off x="8200418" y="4789365"/>
            <a:ext cx="3618381"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Prepare for new technical capabilities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Build new technical capabilities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Scale to meet market demands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Scale to meet geographic demands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Improve customer experiences / engagements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Transform products or services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Disrupt the market with new products or services</a:t>
            </a:r>
          </a:p>
        </p:txBody>
      </p:sp>
      <p:sp>
        <p:nvSpPr>
          <p:cNvPr id="7" name="Rectangle 6">
            <a:extLst>
              <a:ext uri="{FF2B5EF4-FFF2-40B4-BE49-F238E27FC236}">
                <a16:creationId xmlns:a16="http://schemas.microsoft.com/office/drawing/2014/main" id="{51EE5DC1-4E36-6A40-9DF0-947347FAADDD}"/>
              </a:ext>
            </a:extLst>
          </p:cNvPr>
          <p:cNvSpPr/>
          <p:nvPr/>
        </p:nvSpPr>
        <p:spPr bwMode="auto">
          <a:xfrm>
            <a:off x="4702885" y="2618985"/>
            <a:ext cx="880949" cy="760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191EC00C-6449-9241-8F23-D7311576E866}"/>
              </a:ext>
            </a:extLst>
          </p:cNvPr>
          <p:cNvSpPr/>
          <p:nvPr/>
        </p:nvSpPr>
        <p:spPr bwMode="auto">
          <a:xfrm>
            <a:off x="6961230" y="2588139"/>
            <a:ext cx="771177" cy="760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orklift" title="Icon of a forklift carrying boxes">
            <a:extLst>
              <a:ext uri="{FF2B5EF4-FFF2-40B4-BE49-F238E27FC236}">
                <a16:creationId xmlns:a16="http://schemas.microsoft.com/office/drawing/2014/main" id="{879662AB-95BD-684A-B95B-2419AA55CCEA}"/>
              </a:ext>
            </a:extLst>
          </p:cNvPr>
          <p:cNvSpPr>
            <a:spLocks noChangeAspect="1" noEditPoints="1"/>
          </p:cNvSpPr>
          <p:nvPr/>
        </p:nvSpPr>
        <p:spPr bwMode="auto">
          <a:xfrm>
            <a:off x="7264677" y="2714896"/>
            <a:ext cx="387405" cy="35861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63" name="Rectangle 62">
            <a:extLst>
              <a:ext uri="{FF2B5EF4-FFF2-40B4-BE49-F238E27FC236}">
                <a16:creationId xmlns:a16="http://schemas.microsoft.com/office/drawing/2014/main" id="{1DFF2621-AAFE-8648-9163-A9870A4E997F}"/>
              </a:ext>
            </a:extLst>
          </p:cNvPr>
          <p:cNvSpPr/>
          <p:nvPr/>
        </p:nvSpPr>
        <p:spPr bwMode="auto">
          <a:xfrm>
            <a:off x="9486964" y="2390821"/>
            <a:ext cx="771177" cy="1015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olderHorizontal_F12B" title="Icon of a folder">
            <a:extLst>
              <a:ext uri="{FF2B5EF4-FFF2-40B4-BE49-F238E27FC236}">
                <a16:creationId xmlns:a16="http://schemas.microsoft.com/office/drawing/2014/main" id="{EA35E548-6CB0-DC46-80A6-197C6D5CBE93}"/>
              </a:ext>
            </a:extLst>
          </p:cNvPr>
          <p:cNvSpPr>
            <a:spLocks noChangeAspect="1" noEditPoints="1"/>
          </p:cNvSpPr>
          <p:nvPr/>
        </p:nvSpPr>
        <p:spPr bwMode="auto">
          <a:xfrm>
            <a:off x="9715582" y="2741838"/>
            <a:ext cx="448270" cy="328948"/>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65" name="Title 1">
            <a:extLst>
              <a:ext uri="{FF2B5EF4-FFF2-40B4-BE49-F238E27FC236}">
                <a16:creationId xmlns:a16="http://schemas.microsoft.com/office/drawing/2014/main" id="{C8963C4F-468C-364A-BA05-42A3CDC20994}"/>
              </a:ext>
            </a:extLst>
          </p:cNvPr>
          <p:cNvSpPr txBox="1">
            <a:spLocks/>
          </p:cNvSpPr>
          <p:nvPr/>
        </p:nvSpPr>
        <p:spPr>
          <a:xfrm>
            <a:off x="218622" y="442158"/>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D2D2D2">
                    <a:lumMod val="10000"/>
                  </a:srgbClr>
                </a:solidFill>
                <a:latin typeface="Segoe Semibold" panose="020B0502040504020203" pitchFamily="34" charset="0"/>
              </a:rPr>
              <a:t>Clarifying Motivations</a:t>
            </a:r>
          </a:p>
        </p:txBody>
      </p:sp>
      <p:sp>
        <p:nvSpPr>
          <p:cNvPr id="67" name="Intelligence" title="Icon of circles connected by crossing lines">
            <a:extLst>
              <a:ext uri="{FF2B5EF4-FFF2-40B4-BE49-F238E27FC236}">
                <a16:creationId xmlns:a16="http://schemas.microsoft.com/office/drawing/2014/main" id="{4C3A3FCF-A1D8-744B-A722-9DF9AB97224B}"/>
              </a:ext>
            </a:extLst>
          </p:cNvPr>
          <p:cNvSpPr>
            <a:spLocks noChangeAspect="1" noEditPoints="1"/>
          </p:cNvSpPr>
          <p:nvPr/>
        </p:nvSpPr>
        <p:spPr bwMode="auto">
          <a:xfrm>
            <a:off x="5117378" y="2719232"/>
            <a:ext cx="373203" cy="35861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3417439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P spid="55" grpId="0"/>
      <p:bldP spid="56" grpId="0"/>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A17DEF-BBF5-C941-8CF7-01C1B188E599}"/>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15577563-F03A-5342-8276-42B38ED1AEBC}"/>
              </a:ext>
            </a:extLst>
          </p:cNvPr>
          <p:cNvSpPr txBox="1">
            <a:spLocks/>
          </p:cNvSpPr>
          <p:nvPr/>
        </p:nvSpPr>
        <p:spPr>
          <a:xfrm>
            <a:off x="387900"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Prerequisites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Checklist of things that need to be done before migration</a:t>
            </a:r>
          </a:p>
        </p:txBody>
      </p:sp>
    </p:spTree>
    <p:extLst>
      <p:ext uri="{BB962C8B-B14F-4D97-AF65-F5344CB8AC3E}">
        <p14:creationId xmlns:p14="http://schemas.microsoft.com/office/powerpoint/2010/main" val="1797300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4C71E51C-B488-4545-BE51-076D9A9C6470}"/>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58" name="Title 1">
            <a:extLst>
              <a:ext uri="{FF2B5EF4-FFF2-40B4-BE49-F238E27FC236}">
                <a16:creationId xmlns:a16="http://schemas.microsoft.com/office/drawing/2014/main" id="{E43C33AC-30D3-014A-950F-9BFFCE58BE0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9" name="Oval 58">
            <a:extLst>
              <a:ext uri="{FF2B5EF4-FFF2-40B4-BE49-F238E27FC236}">
                <a16:creationId xmlns:a16="http://schemas.microsoft.com/office/drawing/2014/main" id="{554BA56B-018F-8C41-A517-AE4EEB9A6C21}"/>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6A9B10AF-51BC-6447-9CC7-FE27FC6CC6B3}"/>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61" name="Title 1">
            <a:extLst>
              <a:ext uri="{FF2B5EF4-FFF2-40B4-BE49-F238E27FC236}">
                <a16:creationId xmlns:a16="http://schemas.microsoft.com/office/drawing/2014/main" id="{B2E4D972-510E-0245-93EE-82FE3BE1595B}"/>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62" name="Oval 61">
            <a:extLst>
              <a:ext uri="{FF2B5EF4-FFF2-40B4-BE49-F238E27FC236}">
                <a16:creationId xmlns:a16="http://schemas.microsoft.com/office/drawing/2014/main" id="{9FD45965-4FAE-C94B-B5A7-E5DD5927D9DD}"/>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3" name="Straight Arrow Connector 62">
            <a:extLst>
              <a:ext uri="{FF2B5EF4-FFF2-40B4-BE49-F238E27FC236}">
                <a16:creationId xmlns:a16="http://schemas.microsoft.com/office/drawing/2014/main" id="{DD03AEC8-37E8-0A40-9D54-13C30164C50E}"/>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99A84E4-7EA4-0D48-BD21-EA6357A613F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2D293251-7D2F-D940-A6C4-685596D4D101}"/>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66" name="Rectangle 65">
            <a:extLst>
              <a:ext uri="{FF2B5EF4-FFF2-40B4-BE49-F238E27FC236}">
                <a16:creationId xmlns:a16="http://schemas.microsoft.com/office/drawing/2014/main" id="{D47BA785-0B36-CF46-A036-FC0861F528EE}"/>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67" name="Title 1">
            <a:extLst>
              <a:ext uri="{FF2B5EF4-FFF2-40B4-BE49-F238E27FC236}">
                <a16:creationId xmlns:a16="http://schemas.microsoft.com/office/drawing/2014/main" id="{63FBE755-B194-734D-9B75-98B2678B77B3}"/>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68" name="Oval 67">
            <a:extLst>
              <a:ext uri="{FF2B5EF4-FFF2-40B4-BE49-F238E27FC236}">
                <a16:creationId xmlns:a16="http://schemas.microsoft.com/office/drawing/2014/main" id="{B58D13E9-DB13-5746-8875-FF022ED31F59}"/>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E55D51D3-71F5-2D43-B510-41B60DB2278A}"/>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70" name="Title 1">
            <a:extLst>
              <a:ext uri="{FF2B5EF4-FFF2-40B4-BE49-F238E27FC236}">
                <a16:creationId xmlns:a16="http://schemas.microsoft.com/office/drawing/2014/main" id="{8255B2DF-7619-CB41-893B-CF257CCFB29D}"/>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71" name="Oval 70">
            <a:extLst>
              <a:ext uri="{FF2B5EF4-FFF2-40B4-BE49-F238E27FC236}">
                <a16:creationId xmlns:a16="http://schemas.microsoft.com/office/drawing/2014/main" id="{28A42BD7-4526-F644-83C9-65EB1FA08030}"/>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2" name="Straight Arrow Connector 71">
            <a:extLst>
              <a:ext uri="{FF2B5EF4-FFF2-40B4-BE49-F238E27FC236}">
                <a16:creationId xmlns:a16="http://schemas.microsoft.com/office/drawing/2014/main" id="{E1DF1717-D66F-2841-BC02-45046B1CA62F}"/>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C9F069-D767-DF44-A9E9-A717EA78AE3D}"/>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623932AD-ACA9-F64B-BB92-454CE15A70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75" name="Rectangle 74">
            <a:extLst>
              <a:ext uri="{FF2B5EF4-FFF2-40B4-BE49-F238E27FC236}">
                <a16:creationId xmlns:a16="http://schemas.microsoft.com/office/drawing/2014/main" id="{E78EF4C4-BF8E-9B47-9857-7D0A47C0F441}"/>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6" name="Rectangle 75">
            <a:extLst>
              <a:ext uri="{FF2B5EF4-FFF2-40B4-BE49-F238E27FC236}">
                <a16:creationId xmlns:a16="http://schemas.microsoft.com/office/drawing/2014/main" id="{141E587E-535D-6241-8C0A-A473A668CEAE}"/>
              </a:ext>
            </a:extLst>
          </p:cNvPr>
          <p:cNvSpPr/>
          <p:nvPr/>
        </p:nvSpPr>
        <p:spPr>
          <a:xfrm>
            <a:off x="-45" y="3952535"/>
            <a:ext cx="7086107" cy="2905369"/>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
        <p:nvSpPr>
          <p:cNvPr id="77" name="Rectangle 76">
            <a:extLst>
              <a:ext uri="{FF2B5EF4-FFF2-40B4-BE49-F238E27FC236}">
                <a16:creationId xmlns:a16="http://schemas.microsoft.com/office/drawing/2014/main" id="{AE48ECE9-7FAF-064B-9F63-A07B349479CB}"/>
              </a:ext>
            </a:extLst>
          </p:cNvPr>
          <p:cNvSpPr/>
          <p:nvPr/>
        </p:nvSpPr>
        <p:spPr>
          <a:xfrm>
            <a:off x="-45" y="1147233"/>
            <a:ext cx="7086107" cy="1406213"/>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27973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DFD9-8E00-4431-823C-75631CC786F6}"/>
              </a:ext>
            </a:extLst>
          </p:cNvPr>
          <p:cNvSpPr>
            <a:spLocks noGrp="1"/>
          </p:cNvSpPr>
          <p:nvPr>
            <p:ph type="title"/>
          </p:nvPr>
        </p:nvSpPr>
        <p:spPr>
          <a:xfrm>
            <a:off x="269241" y="443802"/>
            <a:ext cx="11655841" cy="899652"/>
          </a:xfrm>
        </p:spPr>
        <p:txBody>
          <a:bodyPr/>
          <a:lstStyle/>
          <a:p>
            <a:r>
              <a:rPr lang="en-US" sz="3530" b="1">
                <a:latin typeface="Segoe Semibold" panose="020B0502040504020203" pitchFamily="34" charset="0"/>
              </a:rPr>
              <a:t>You are here</a:t>
            </a:r>
          </a:p>
        </p:txBody>
      </p:sp>
      <p:graphicFrame>
        <p:nvGraphicFramePr>
          <p:cNvPr id="3" name="Diagram 2">
            <a:extLst>
              <a:ext uri="{FF2B5EF4-FFF2-40B4-BE49-F238E27FC236}">
                <a16:creationId xmlns:a16="http://schemas.microsoft.com/office/drawing/2014/main" id="{3866B977-6912-4243-AA7B-8A532FE6F73D}"/>
              </a:ext>
            </a:extLst>
          </p:cNvPr>
          <p:cNvGraphicFramePr/>
          <p:nvPr/>
        </p:nvGraphicFramePr>
        <p:xfrm>
          <a:off x="269241" y="1390097"/>
          <a:ext cx="5067617" cy="5024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10D8FEB-8456-4C25-BA8A-E805A3C64ED8}"/>
              </a:ext>
            </a:extLst>
          </p:cNvPr>
          <p:cNvSpPr txBox="1"/>
          <p:nvPr/>
        </p:nvSpPr>
        <p:spPr>
          <a:xfrm>
            <a:off x="6096000" y="2532479"/>
            <a:ext cx="5871377" cy="3047825"/>
          </a:xfrm>
          <a:prstGeom prst="rect">
            <a:avLst/>
          </a:prstGeom>
          <a:noFill/>
        </p:spPr>
        <p:txBody>
          <a:bodyPr wrap="square" lIns="179308" tIns="143446" rIns="179308" bIns="143446" rtlCol="0">
            <a:spAutoFit/>
          </a:bodyPr>
          <a:lstStyle/>
          <a:p>
            <a:pPr defTabSz="914554">
              <a:lnSpc>
                <a:spcPct val="90000"/>
              </a:lnSpc>
              <a:spcAft>
                <a:spcPts val="588"/>
              </a:spcAft>
            </a:pPr>
            <a:r>
              <a:rPr lang="en-US" sz="2353">
                <a:gradFill>
                  <a:gsLst>
                    <a:gs pos="2917">
                      <a:srgbClr val="353535"/>
                    </a:gs>
                    <a:gs pos="30000">
                      <a:srgbClr val="353535"/>
                    </a:gs>
                  </a:gsLst>
                  <a:lin ang="5400000" scaled="0"/>
                </a:gradFill>
                <a:latin typeface="Segoe UI Semilight"/>
              </a:rPr>
              <a:t>This deck assumes you are ready to execute the migration process, which is distinct methodology within the Adopt phase of CAF guidance. </a:t>
            </a:r>
          </a:p>
          <a:p>
            <a:pPr defTabSz="914554">
              <a:lnSpc>
                <a:spcPct val="90000"/>
              </a:lnSpc>
              <a:spcAft>
                <a:spcPts val="588"/>
              </a:spcAft>
            </a:pPr>
            <a:endParaRPr lang="en-US" sz="2353">
              <a:gradFill>
                <a:gsLst>
                  <a:gs pos="2917">
                    <a:srgbClr val="353535"/>
                  </a:gs>
                  <a:gs pos="30000">
                    <a:srgbClr val="353535"/>
                  </a:gs>
                </a:gsLst>
                <a:lin ang="5400000" scaled="0"/>
              </a:gradFill>
              <a:latin typeface="Segoe UI Semilight"/>
            </a:endParaRPr>
          </a:p>
          <a:p>
            <a:pPr defTabSz="914554">
              <a:lnSpc>
                <a:spcPct val="90000"/>
              </a:lnSpc>
              <a:spcAft>
                <a:spcPts val="588"/>
              </a:spcAft>
            </a:pPr>
            <a:r>
              <a:rPr lang="en-US" sz="2353">
                <a:gradFill>
                  <a:gsLst>
                    <a:gs pos="2917">
                      <a:srgbClr val="353535"/>
                    </a:gs>
                    <a:gs pos="30000">
                      <a:srgbClr val="353535"/>
                    </a:gs>
                  </a:gsLst>
                  <a:lin ang="5400000" scaled="0"/>
                </a:gradFill>
                <a:latin typeface="Segoe UI Semilight"/>
              </a:rPr>
              <a:t>This section of the deck helps the customer test readiness assumptions to prevent future roadblocks or re-work</a:t>
            </a:r>
          </a:p>
        </p:txBody>
      </p:sp>
    </p:spTree>
    <p:extLst>
      <p:ext uri="{BB962C8B-B14F-4D97-AF65-F5344CB8AC3E}">
        <p14:creationId xmlns:p14="http://schemas.microsoft.com/office/powerpoint/2010/main" val="24525168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EE626E2-514C-4DED-A296-D0712E652AE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2ECD07A4-0052-4E67-AE8E-031E189B2FA9}"/>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7" name="Picture Placeholder 6">
            <a:extLst>
              <a:ext uri="{FF2B5EF4-FFF2-40B4-BE49-F238E27FC236}">
                <a16:creationId xmlns:a16="http://schemas.microsoft.com/office/drawing/2014/main" id="{0568C838-E3D1-4CF0-B868-ADCBB8EBAF0A}"/>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5995" y="4927902"/>
            <a:ext cx="3618381" cy="1482585"/>
          </a:xfrm>
        </p:spPr>
        <p:txBody>
          <a:bodyPr/>
          <a:lstStyle/>
          <a:p>
            <a:r>
              <a:rPr lang="en-US">
                <a:latin typeface="Segoe" panose="020B0502040504020203" pitchFamily="34" charset="0"/>
              </a:rPr>
              <a:t>First workload</a:t>
            </a:r>
          </a:p>
          <a:p>
            <a:r>
              <a:rPr lang="en-US">
                <a:solidFill>
                  <a:schemeClr val="tx1"/>
                </a:solidFill>
                <a:latin typeface="Segoe" panose="020B0502040504020203" pitchFamily="34" charset="0"/>
              </a:rPr>
              <a:t>Demonstrate a growth mindset by choosing a small, low impact, self-contained first workload for the Cloud Adoption Team to migrate &amp; learn. See next section for guidance on execution.</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40" y="4927902"/>
            <a:ext cx="3618381" cy="1251753"/>
          </a:xfrm>
        </p:spPr>
        <p:txBody>
          <a:bodyPr/>
          <a:lstStyle/>
          <a:p>
            <a:r>
              <a:rPr lang="en-US">
                <a:latin typeface="Segoe" panose="020B0502040504020203" pitchFamily="34" charset="0"/>
              </a:rPr>
              <a:t>Business justification</a:t>
            </a:r>
          </a:p>
          <a:p>
            <a:r>
              <a:rPr lang="en-US">
                <a:solidFill>
                  <a:schemeClr val="tx1"/>
                </a:solidFill>
                <a:latin typeface="Segoe" panose="020B0502040504020203" pitchFamily="34" charset="0"/>
              </a:rPr>
              <a:t>Align the right level of business justification using </a:t>
            </a:r>
            <a:r>
              <a:rPr lang="en-US">
                <a:solidFill>
                  <a:schemeClr val="tx1"/>
                </a:solidFill>
                <a:latin typeface="Segoe" panose="020B0502040504020203" pitchFamily="34" charset="0"/>
                <a:hlinkClick r:id="rId6"/>
              </a:rPr>
              <a:t>calculators and Azure Migrate</a:t>
            </a:r>
            <a:r>
              <a:rPr lang="en-US">
                <a:solidFill>
                  <a:schemeClr val="tx1"/>
                </a:solidFill>
                <a:latin typeface="Segoe" panose="020B0502040504020203" pitchFamily="34" charset="0"/>
              </a:rPr>
              <a:t>, </a:t>
            </a:r>
            <a:r>
              <a:rPr lang="en-US">
                <a:solidFill>
                  <a:schemeClr val="tx1"/>
                </a:solidFill>
                <a:latin typeface="Segoe" panose="020B0502040504020203" pitchFamily="34" charset="0"/>
                <a:hlinkClick r:id="rId7"/>
              </a:rPr>
              <a:t>digital estate rationalization</a:t>
            </a:r>
            <a:r>
              <a:rPr lang="en-US">
                <a:solidFill>
                  <a:schemeClr val="tx1"/>
                </a:solidFill>
                <a:latin typeface="Segoe" panose="020B0502040504020203" pitchFamily="34" charset="0"/>
              </a:rPr>
              <a:t>, and/or a </a:t>
            </a:r>
            <a:r>
              <a:rPr lang="en-US">
                <a:solidFill>
                  <a:schemeClr val="tx1"/>
                </a:solidFill>
                <a:latin typeface="Segoe" panose="020B0502040504020203" pitchFamily="34" charset="0"/>
                <a:hlinkClick r:id="rId8"/>
              </a:rPr>
              <a:t>migration business case</a:t>
            </a:r>
            <a:r>
              <a:rPr lang="en-US">
                <a:solidFill>
                  <a:schemeClr val="tx1"/>
                </a:solidFill>
                <a:latin typeface="Segoe" panose="020B0502040504020203" pitchFamily="34" charset="0"/>
              </a:rPr>
              <a:t>.</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44083" y="4927901"/>
            <a:ext cx="3618381" cy="1020921"/>
          </a:xfrm>
        </p:spPr>
        <p:txBody>
          <a:bodyPr/>
          <a:lstStyle/>
          <a:p>
            <a:r>
              <a:rPr lang="en-US">
                <a:latin typeface="Segoe" panose="020B0502040504020203" pitchFamily="34" charset="0"/>
              </a:rPr>
              <a:t>Build a migration plan</a:t>
            </a:r>
          </a:p>
          <a:p>
            <a:r>
              <a:rPr lang="en-US">
                <a:solidFill>
                  <a:schemeClr val="tx1"/>
                </a:solidFill>
                <a:latin typeface="Segoe" panose="020B0502040504020203" pitchFamily="34" charset="0"/>
              </a:rPr>
              <a:t>Align business and technical strategies to </a:t>
            </a:r>
            <a:r>
              <a:rPr lang="en-US">
                <a:solidFill>
                  <a:schemeClr val="tx1"/>
                </a:solidFill>
                <a:latin typeface="Segoe" panose="020B0502040504020203" pitchFamily="34" charset="0"/>
                <a:hlinkClick r:id="rId9"/>
              </a:rPr>
              <a:t>rationalization the digital estate </a:t>
            </a:r>
            <a:r>
              <a:rPr lang="en-US">
                <a:solidFill>
                  <a:schemeClr val="tx1"/>
                </a:solidFill>
                <a:latin typeface="Segoe" panose="020B0502040504020203" pitchFamily="34" charset="0"/>
              </a:rPr>
              <a:t>and create an initial </a:t>
            </a:r>
            <a:r>
              <a:rPr lang="en-US">
                <a:solidFill>
                  <a:schemeClr val="tx1"/>
                </a:solidFill>
                <a:latin typeface="Segoe" panose="020B0502040504020203" pitchFamily="34" charset="0"/>
                <a:hlinkClick r:id="rId10"/>
              </a:rPr>
              <a:t>migration backlog</a:t>
            </a:r>
            <a:r>
              <a:rPr lang="en-US">
                <a:solidFill>
                  <a:schemeClr val="tx1"/>
                </a:solidFill>
                <a:latin typeface="Segoe" panose="020B0502040504020203" pitchFamily="34" charset="0"/>
              </a:rPr>
              <a:t>. </a:t>
            </a:r>
          </a:p>
        </p:txBody>
      </p:sp>
      <p:sp>
        <p:nvSpPr>
          <p:cNvPr id="13" name="Title 1">
            <a:extLst>
              <a:ext uri="{FF2B5EF4-FFF2-40B4-BE49-F238E27FC236}">
                <a16:creationId xmlns:a16="http://schemas.microsoft.com/office/drawing/2014/main" id="{DB1EDA6B-C73C-1E43-B984-0B24288A8E86}"/>
              </a:ext>
            </a:extLst>
          </p:cNvPr>
          <p:cNvSpPr txBox="1">
            <a:spLocks/>
          </p:cNvSpPr>
          <p:nvPr/>
        </p:nvSpPr>
        <p:spPr>
          <a:xfrm>
            <a:off x="218622" y="695027"/>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EAEAEA">
                    <a:lumMod val="10000"/>
                  </a:srgbClr>
                </a:solidFill>
                <a:latin typeface="Segoe Semibold" panose="020B0502040504020203" pitchFamily="34" charset="0"/>
              </a:rPr>
              <a:t>Plan Prerequisites</a:t>
            </a:r>
          </a:p>
        </p:txBody>
      </p:sp>
      <p:sp>
        <p:nvSpPr>
          <p:cNvPr id="14" name="Rectangle 13">
            <a:extLst>
              <a:ext uri="{FF2B5EF4-FFF2-40B4-BE49-F238E27FC236}">
                <a16:creationId xmlns:a16="http://schemas.microsoft.com/office/drawing/2014/main" id="{693ED093-795A-8E4C-81C2-CA4AC3350019}"/>
              </a:ext>
            </a:extLst>
          </p:cNvPr>
          <p:cNvSpPr/>
          <p:nvPr/>
        </p:nvSpPr>
        <p:spPr>
          <a:xfrm>
            <a:off x="468927"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5" name="Rectangle 14">
            <a:extLst>
              <a:ext uri="{FF2B5EF4-FFF2-40B4-BE49-F238E27FC236}">
                <a16:creationId xmlns:a16="http://schemas.microsoft.com/office/drawing/2014/main" id="{C6A6DFC0-55D8-4A48-9E4C-8D5C4EC419B7}"/>
              </a:ext>
            </a:extLst>
          </p:cNvPr>
          <p:cNvSpPr/>
          <p:nvPr/>
        </p:nvSpPr>
        <p:spPr>
          <a:xfrm>
            <a:off x="4296090"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6" name="Rectangle 15">
            <a:extLst>
              <a:ext uri="{FF2B5EF4-FFF2-40B4-BE49-F238E27FC236}">
                <a16:creationId xmlns:a16="http://schemas.microsoft.com/office/drawing/2014/main" id="{FA41DD0F-64AF-2548-B061-540B3BCD9CF5}"/>
              </a:ext>
            </a:extLst>
          </p:cNvPr>
          <p:cNvSpPr/>
          <p:nvPr/>
        </p:nvSpPr>
        <p:spPr>
          <a:xfrm>
            <a:off x="8132893"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7226645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B429E95-8472-4495-8D51-91B6E4D76C3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6C0DEC86-FE28-4DD7-B17F-CB29261423B4}"/>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7" name="Picture Placeholder 6">
            <a:extLst>
              <a:ext uri="{FF2B5EF4-FFF2-40B4-BE49-F238E27FC236}">
                <a16:creationId xmlns:a16="http://schemas.microsoft.com/office/drawing/2014/main" id="{466E5E9B-F99D-4F7A-AD63-F5DA0D5A662D}"/>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5995" y="4927901"/>
            <a:ext cx="3618381" cy="1020921"/>
          </a:xfrm>
        </p:spPr>
        <p:txBody>
          <a:bodyPr/>
          <a:lstStyle/>
          <a:p>
            <a:r>
              <a:rPr lang="en-US">
                <a:latin typeface="Segoe" panose="020B0502040504020203" pitchFamily="34" charset="0"/>
              </a:rPr>
              <a:t>Business readiness</a:t>
            </a:r>
          </a:p>
          <a:p>
            <a:r>
              <a:rPr lang="en-US">
                <a:solidFill>
                  <a:schemeClr val="tx1"/>
                </a:solidFill>
                <a:latin typeface="Segoe" panose="020B0502040504020203" pitchFamily="34" charset="0"/>
              </a:rPr>
              <a:t>Create </a:t>
            </a:r>
            <a:r>
              <a:rPr lang="en-US">
                <a:solidFill>
                  <a:schemeClr val="tx1"/>
                </a:solidFill>
                <a:latin typeface="Segoe" panose="020B0502040504020203" pitchFamily="34" charset="0"/>
                <a:hlinkClick r:id="rId6"/>
              </a:rPr>
              <a:t>initial org alignment</a:t>
            </a:r>
            <a:r>
              <a:rPr lang="en-US">
                <a:solidFill>
                  <a:schemeClr val="tx1"/>
                </a:solidFill>
                <a:latin typeface="Segoe" panose="020B0502040504020203" pitchFamily="34" charset="0"/>
              </a:rPr>
              <a:t> with a Cloud Strategy Team to represent business needs and market changes in the migration backlog</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40" y="4927901"/>
            <a:ext cx="3618381" cy="1251753"/>
          </a:xfrm>
        </p:spPr>
        <p:txBody>
          <a:bodyPr/>
          <a:lstStyle/>
          <a:p>
            <a:r>
              <a:rPr lang="en-US">
                <a:latin typeface="Segoe" panose="020B0502040504020203" pitchFamily="34" charset="0"/>
              </a:rPr>
              <a:t>Skill &amp; support readiness</a:t>
            </a:r>
          </a:p>
          <a:p>
            <a:r>
              <a:rPr lang="en-US">
                <a:solidFill>
                  <a:schemeClr val="tx1"/>
                </a:solidFill>
                <a:latin typeface="Segoe" panose="020B0502040504020203" pitchFamily="34" charset="0"/>
              </a:rPr>
              <a:t>Create a </a:t>
            </a:r>
            <a:r>
              <a:rPr lang="en-US">
                <a:solidFill>
                  <a:schemeClr val="tx1"/>
                </a:solidFill>
                <a:latin typeface="Segoe" panose="020B0502040504020203" pitchFamily="34" charset="0"/>
                <a:hlinkClick r:id="rId7"/>
              </a:rPr>
              <a:t>skills readiness plan for staff </a:t>
            </a:r>
            <a:r>
              <a:rPr lang="en-US">
                <a:solidFill>
                  <a:schemeClr val="tx1"/>
                </a:solidFill>
                <a:latin typeface="Segoe" panose="020B0502040504020203" pitchFamily="34" charset="0"/>
              </a:rPr>
              <a:t>(IT and Business Staff), identify execution gaps, align key partners, choose support and services options</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44083" y="4927901"/>
            <a:ext cx="3618381" cy="1251753"/>
          </a:xfrm>
        </p:spPr>
        <p:txBody>
          <a:bodyPr/>
          <a:lstStyle/>
          <a:p>
            <a:r>
              <a:rPr lang="en-US">
                <a:latin typeface="Segoe" panose="020B0502040504020203" pitchFamily="34" charset="0"/>
              </a:rPr>
              <a:t>Environment Readiness</a:t>
            </a:r>
          </a:p>
          <a:p>
            <a:r>
              <a:rPr lang="en-US">
                <a:solidFill>
                  <a:schemeClr val="tx1"/>
                </a:solidFill>
                <a:latin typeface="Segoe" panose="020B0502040504020203" pitchFamily="34" charset="0"/>
              </a:rPr>
              <a:t>Establish a </a:t>
            </a:r>
            <a:r>
              <a:rPr lang="en-US">
                <a:solidFill>
                  <a:schemeClr val="tx1"/>
                </a:solidFill>
                <a:latin typeface="Segoe" panose="020B0502040504020203" pitchFamily="34" charset="0"/>
                <a:hlinkClick r:id="rId8"/>
              </a:rPr>
              <a:t>Landing Zone </a:t>
            </a:r>
            <a:r>
              <a:rPr lang="en-US">
                <a:solidFill>
                  <a:schemeClr val="tx1"/>
                </a:solidFill>
                <a:latin typeface="Segoe" panose="020B0502040504020203" pitchFamily="34" charset="0"/>
              </a:rPr>
              <a:t>in the cloud. This target should be readied to handle the workloads and assets being migrated to the cloud</a:t>
            </a:r>
          </a:p>
        </p:txBody>
      </p:sp>
      <p:sp>
        <p:nvSpPr>
          <p:cNvPr id="13" name="Title 1">
            <a:extLst>
              <a:ext uri="{FF2B5EF4-FFF2-40B4-BE49-F238E27FC236}">
                <a16:creationId xmlns:a16="http://schemas.microsoft.com/office/drawing/2014/main" id="{34938502-DEA9-9748-BAF9-D59697B3B636}"/>
              </a:ext>
            </a:extLst>
          </p:cNvPr>
          <p:cNvSpPr txBox="1">
            <a:spLocks/>
          </p:cNvSpPr>
          <p:nvPr/>
        </p:nvSpPr>
        <p:spPr>
          <a:xfrm>
            <a:off x="218622" y="695027"/>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EAEAEA">
                    <a:lumMod val="10000"/>
                  </a:srgbClr>
                </a:solidFill>
                <a:latin typeface="Segoe Semibold" panose="020B0502040504020203" pitchFamily="34" charset="0"/>
              </a:rPr>
              <a:t>Ready Prerequisites</a:t>
            </a:r>
          </a:p>
        </p:txBody>
      </p:sp>
      <p:sp>
        <p:nvSpPr>
          <p:cNvPr id="14" name="Rectangle 13">
            <a:extLst>
              <a:ext uri="{FF2B5EF4-FFF2-40B4-BE49-F238E27FC236}">
                <a16:creationId xmlns:a16="http://schemas.microsoft.com/office/drawing/2014/main" id="{73C79F85-74FE-9B4F-9961-C35F3102A86F}"/>
              </a:ext>
            </a:extLst>
          </p:cNvPr>
          <p:cNvSpPr/>
          <p:nvPr/>
        </p:nvSpPr>
        <p:spPr>
          <a:xfrm>
            <a:off x="460051"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5" name="Rectangle 14">
            <a:extLst>
              <a:ext uri="{FF2B5EF4-FFF2-40B4-BE49-F238E27FC236}">
                <a16:creationId xmlns:a16="http://schemas.microsoft.com/office/drawing/2014/main" id="{236D00A8-A4AA-7B40-A4D0-8C5B219DF2BE}"/>
              </a:ext>
            </a:extLst>
          </p:cNvPr>
          <p:cNvSpPr/>
          <p:nvPr/>
        </p:nvSpPr>
        <p:spPr>
          <a:xfrm>
            <a:off x="4294273" y="2158905"/>
            <a:ext cx="359839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6" name="Rectangle 15">
            <a:extLst>
              <a:ext uri="{FF2B5EF4-FFF2-40B4-BE49-F238E27FC236}">
                <a16:creationId xmlns:a16="http://schemas.microsoft.com/office/drawing/2014/main" id="{C64AB60E-BAD0-5242-83FB-575235544E5B}"/>
              </a:ext>
            </a:extLst>
          </p:cNvPr>
          <p:cNvSpPr/>
          <p:nvPr/>
        </p:nvSpPr>
        <p:spPr>
          <a:xfrm>
            <a:off x="8139412" y="2158905"/>
            <a:ext cx="3623051"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2647032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3ED1CF-1A38-CF44-B677-230E339DC55D}"/>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 name="Rectangle 13">
            <a:extLst>
              <a:ext uri="{FF2B5EF4-FFF2-40B4-BE49-F238E27FC236}">
                <a16:creationId xmlns:a16="http://schemas.microsoft.com/office/drawing/2014/main" id="{D0D915C2-9A79-B34B-A9A2-759B1D211E66}"/>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3" name="Rectangle 12">
            <a:extLst>
              <a:ext uri="{FF2B5EF4-FFF2-40B4-BE49-F238E27FC236}">
                <a16:creationId xmlns:a16="http://schemas.microsoft.com/office/drawing/2014/main" id="{10CA694F-34B3-AC40-B9D3-B469BC25FEFA}"/>
              </a:ext>
            </a:extLst>
          </p:cNvPr>
          <p:cNvSpPr/>
          <p:nvPr/>
        </p:nvSpPr>
        <p:spPr>
          <a:xfrm>
            <a:off x="3012694" y="3360053"/>
            <a:ext cx="6518084"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4" name="Line 9">
            <a:extLst>
              <a:ext uri="{FF2B5EF4-FFF2-40B4-BE49-F238E27FC236}">
                <a16:creationId xmlns:a16="http://schemas.microsoft.com/office/drawing/2014/main" id="{9BC5F032-8D21-3F40-A234-95233EE4E5D1}"/>
              </a:ext>
            </a:extLst>
          </p:cNvPr>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5" name="Rectangle 13">
            <a:extLst>
              <a:ext uri="{FF2B5EF4-FFF2-40B4-BE49-F238E27FC236}">
                <a16:creationId xmlns:a16="http://schemas.microsoft.com/office/drawing/2014/main" id="{BE89D0D5-58CB-314E-AA1B-A42CAB14511B}"/>
              </a:ext>
            </a:extLst>
          </p:cNvPr>
          <p:cNvSpPr>
            <a:spLocks noChangeArrowheads="1"/>
          </p:cNvSpPr>
          <p:nvPr/>
        </p:nvSpPr>
        <p:spPr bwMode="white">
          <a:xfrm>
            <a:off x="1641575" y="1799636"/>
            <a:ext cx="8908848" cy="3258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rPr>
              <a:t>This presentation contains several aspects – regarding migration theory and the application of migration within Azure</a:t>
            </a:r>
          </a:p>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marL="457205" indent="-457205" algn="ctr" defTabSz="1292991" eaLnBrk="0" hangingPunct="0">
              <a:lnSpc>
                <a:spcPct val="90000"/>
              </a:lnSpc>
              <a:spcBef>
                <a:spcPct val="30000"/>
              </a:spcBef>
              <a:buClr>
                <a:srgbClr val="FFFF99"/>
              </a:buClr>
              <a:buSzPct val="75000"/>
              <a:buFont typeface="Symbol" panose="05050102010706020507" pitchFamily="18" charset="2"/>
              <a:buChar char="Þ"/>
            </a:pPr>
            <a:r>
              <a:rPr lang="en-US" altLang="ja-JP" sz="2353" b="1">
                <a:solidFill>
                  <a:srgbClr val="FFFFFF"/>
                </a:solidFill>
                <a:latin typeface="Segoe" panose="020B0502040504020203" pitchFamily="34" charset="0"/>
              </a:rPr>
              <a:t> Please tailor it to your individual needs.  </a:t>
            </a:r>
          </a:p>
          <a:p>
            <a:pPr algn="ctr" defTabSz="1292991" eaLnBrk="0" hangingPunct="0">
              <a:lnSpc>
                <a:spcPct val="90000"/>
              </a:lnSpc>
              <a:spcBef>
                <a:spcPct val="30000"/>
              </a:spcBef>
              <a:buClr>
                <a:srgbClr val="FFFF99"/>
              </a:buClr>
              <a:buSzPct val="75000"/>
            </a:pPr>
            <a:endParaRPr lang="en-US" altLang="ja-JP" sz="2353" b="1">
              <a:solidFill>
                <a:srgbClr val="FFFFFF"/>
              </a:solidFill>
              <a:highlight>
                <a:srgbClr val="FFC000"/>
              </a:highlight>
              <a:latin typeface="Segoe" panose="020B0502040504020203" pitchFamily="34" charset="0"/>
              <a:ea typeface="MS PGothic"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ea typeface="MS PGothic" charset="0"/>
              </a:rPr>
              <a:t>(migration, technical discussions, cloud adoption, cloud governance)</a:t>
            </a:r>
          </a:p>
        </p:txBody>
      </p:sp>
      <p:sp>
        <p:nvSpPr>
          <p:cNvPr id="16" name="Rectangle 13">
            <a:extLst>
              <a:ext uri="{FF2B5EF4-FFF2-40B4-BE49-F238E27FC236}">
                <a16:creationId xmlns:a16="http://schemas.microsoft.com/office/drawing/2014/main" id="{E6C7AB5F-E21B-824B-855C-2C39F83621EC}"/>
              </a:ext>
            </a:extLst>
          </p:cNvPr>
          <p:cNvSpPr>
            <a:spLocks noChangeArrowheads="1"/>
          </p:cNvSpPr>
          <p:nvPr/>
        </p:nvSpPr>
        <p:spPr bwMode="white">
          <a:xfrm>
            <a:off x="186612" y="1101592"/>
            <a:ext cx="11818776" cy="488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General Information</a:t>
            </a:r>
            <a:endParaRPr lang="en-US" altLang="ja-JP" sz="2745" b="1">
              <a:solidFill>
                <a:srgbClr val="FFFFFF"/>
              </a:solidFill>
              <a:latin typeface="Segoe Semibold" panose="020B0502040504020203" pitchFamily="34" charset="0"/>
              <a:ea typeface="MS PGothic" charset="0"/>
            </a:endParaRPr>
          </a:p>
        </p:txBody>
      </p:sp>
      <p:sp>
        <p:nvSpPr>
          <p:cNvPr id="17" name="Rectangle 16">
            <a:extLst>
              <a:ext uri="{FF2B5EF4-FFF2-40B4-BE49-F238E27FC236}">
                <a16:creationId xmlns:a16="http://schemas.microsoft.com/office/drawing/2014/main" id="{2D4A69C8-0498-F047-834D-18919B97499B}"/>
              </a:ext>
            </a:extLst>
          </p:cNvPr>
          <p:cNvSpPr/>
          <p:nvPr/>
        </p:nvSpPr>
        <p:spPr>
          <a:xfrm>
            <a:off x="3012694" y="3360053"/>
            <a:ext cx="484618"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C029FA-CFE2-4E3F-BD83-DDD452679A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105" y="2068096"/>
            <a:ext cx="5405624" cy="2491955"/>
          </a:xfrm>
          <a:prstGeom prst="rect">
            <a:avLst/>
          </a:prstGeom>
        </p:spPr>
      </p:pic>
      <p:pic>
        <p:nvPicPr>
          <p:cNvPr id="25" name="Picture 24">
            <a:extLst>
              <a:ext uri="{FF2B5EF4-FFF2-40B4-BE49-F238E27FC236}">
                <a16:creationId xmlns:a16="http://schemas.microsoft.com/office/drawing/2014/main" id="{2A76B4D0-C0BA-46B5-8171-1E0C9160CAB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2068096"/>
            <a:ext cx="5873895" cy="2491955"/>
          </a:xfrm>
          <a:prstGeom prst="rect">
            <a:avLst/>
          </a:prstGeom>
          <a:ln w="28575">
            <a:noFill/>
          </a:ln>
        </p:spPr>
      </p:pic>
      <p:sp>
        <p:nvSpPr>
          <p:cNvPr id="14" name="TextBox 13">
            <a:extLst>
              <a:ext uri="{FF2B5EF4-FFF2-40B4-BE49-F238E27FC236}">
                <a16:creationId xmlns:a16="http://schemas.microsoft.com/office/drawing/2014/main" id="{34EFA3ED-9E00-476B-9477-5BEB032BAD79}"/>
              </a:ext>
            </a:extLst>
          </p:cNvPr>
          <p:cNvSpPr txBox="1"/>
          <p:nvPr/>
        </p:nvSpPr>
        <p:spPr>
          <a:xfrm>
            <a:off x="269407" y="1607876"/>
            <a:ext cx="4106511" cy="367524"/>
          </a:xfrm>
          <a:prstGeom prst="rect">
            <a:avLst/>
          </a:prstGeom>
          <a:noFill/>
        </p:spPr>
        <p:txBody>
          <a:bodyPr wrap="square" rtlCol="0">
            <a:spAutoFit/>
          </a:bodyPr>
          <a:lstStyle/>
          <a:p>
            <a:pPr defTabSz="914554"/>
            <a:r>
              <a:rPr lang="en-US" b="1">
                <a:solidFill>
                  <a:srgbClr val="353535"/>
                </a:solidFill>
                <a:latin typeface="Segoe" panose="020B0502040504020203" pitchFamily="34" charset="0"/>
              </a:rPr>
              <a:t>Migration Strategy &amp; Plan</a:t>
            </a:r>
          </a:p>
        </p:txBody>
      </p:sp>
      <p:sp>
        <p:nvSpPr>
          <p:cNvPr id="38" name="TextBox 37">
            <a:extLst>
              <a:ext uri="{FF2B5EF4-FFF2-40B4-BE49-F238E27FC236}">
                <a16:creationId xmlns:a16="http://schemas.microsoft.com/office/drawing/2014/main" id="{42BE4DB7-3EFE-4115-9EAD-48D6DED6E4A5}"/>
              </a:ext>
            </a:extLst>
          </p:cNvPr>
          <p:cNvSpPr txBox="1"/>
          <p:nvPr/>
        </p:nvSpPr>
        <p:spPr>
          <a:xfrm>
            <a:off x="6096001" y="1607876"/>
            <a:ext cx="3143161" cy="367524"/>
          </a:xfrm>
          <a:prstGeom prst="rect">
            <a:avLst/>
          </a:prstGeom>
          <a:noFill/>
        </p:spPr>
        <p:txBody>
          <a:bodyPr wrap="square" rtlCol="0">
            <a:spAutoFit/>
          </a:bodyPr>
          <a:lstStyle/>
          <a:p>
            <a:pPr defTabSz="914554"/>
            <a:r>
              <a:rPr lang="en-US" b="1">
                <a:solidFill>
                  <a:srgbClr val="353535"/>
                </a:solidFill>
                <a:latin typeface="Segoe" panose="020B0502040504020203" pitchFamily="34" charset="0"/>
              </a:rPr>
              <a:t>Migration Implementation</a:t>
            </a:r>
          </a:p>
        </p:txBody>
      </p:sp>
      <p:sp>
        <p:nvSpPr>
          <p:cNvPr id="3" name="TextBox 2">
            <a:extLst>
              <a:ext uri="{FF2B5EF4-FFF2-40B4-BE49-F238E27FC236}">
                <a16:creationId xmlns:a16="http://schemas.microsoft.com/office/drawing/2014/main" id="{5DB76818-7027-496F-9D14-EFDABD5AD29B}"/>
              </a:ext>
            </a:extLst>
          </p:cNvPr>
          <p:cNvSpPr txBox="1"/>
          <p:nvPr/>
        </p:nvSpPr>
        <p:spPr>
          <a:xfrm>
            <a:off x="269408" y="4823098"/>
            <a:ext cx="4977007" cy="1886031"/>
          </a:xfrm>
          <a:prstGeom prst="rect">
            <a:avLst/>
          </a:prstGeom>
          <a:noFill/>
        </p:spPr>
        <p:txBody>
          <a:bodyPr wrap="square" lIns="179308" tIns="143446" rIns="179308" bIns="143446" rtlCol="0">
            <a:spAutoFit/>
          </a:bodyPr>
          <a:lstStyle/>
          <a:p>
            <a:pPr defTabSz="914554">
              <a:lnSpc>
                <a:spcPct val="90000"/>
              </a:lnSpc>
              <a:spcAft>
                <a:spcPts val="588"/>
              </a:spcAft>
            </a:pPr>
            <a:r>
              <a:rPr lang="en-US" sz="1373">
                <a:solidFill>
                  <a:srgbClr val="0078D7"/>
                </a:solidFill>
                <a:latin typeface="Segoe" panose="020B0502040504020203" pitchFamily="34" charset="0"/>
              </a:rPr>
              <a:t>Migration Strategy &amp; Plan</a:t>
            </a:r>
          </a:p>
          <a:p>
            <a:pPr defTabSz="914554">
              <a:lnSpc>
                <a:spcPct val="90000"/>
              </a:lnSpc>
              <a:spcAft>
                <a:spcPts val="588"/>
              </a:spcAft>
            </a:pPr>
            <a:r>
              <a:rPr lang="en-US" sz="1373">
                <a:solidFill>
                  <a:srgbClr val="353535"/>
                </a:solidFill>
                <a:latin typeface="Segoe" panose="020B0502040504020203" pitchFamily="34" charset="0"/>
              </a:rPr>
              <a:t>Align the business outcomes, priorities, and constraints to establish a migration strategy &amp; plan that outlines the approach to migration and modernization of the IT portfolio, which spans the full collection of data centers, workloads, and/or misc. IT assets supported across all of IT. Proper management of the portfolio across the migration effort will drive the desired business impact.</a:t>
            </a:r>
          </a:p>
        </p:txBody>
      </p:sp>
      <p:sp>
        <p:nvSpPr>
          <p:cNvPr id="4" name="TextBox 3">
            <a:extLst>
              <a:ext uri="{FF2B5EF4-FFF2-40B4-BE49-F238E27FC236}">
                <a16:creationId xmlns:a16="http://schemas.microsoft.com/office/drawing/2014/main" id="{91C21F70-44CC-4098-8299-3F9570226C07}"/>
              </a:ext>
            </a:extLst>
          </p:cNvPr>
          <p:cNvSpPr txBox="1"/>
          <p:nvPr/>
        </p:nvSpPr>
        <p:spPr>
          <a:xfrm>
            <a:off x="6096000" y="4823098"/>
            <a:ext cx="5826592" cy="1886031"/>
          </a:xfrm>
          <a:prstGeom prst="rect">
            <a:avLst/>
          </a:prstGeom>
          <a:noFill/>
        </p:spPr>
        <p:txBody>
          <a:bodyPr wrap="square" lIns="179308" tIns="143446" rIns="179308" bIns="143446" rtlCol="0">
            <a:spAutoFit/>
          </a:bodyPr>
          <a:lstStyle>
            <a:defPPr>
              <a:defRPr lang="en-US"/>
            </a:defPPr>
            <a:lvl1pPr>
              <a:lnSpc>
                <a:spcPct val="90000"/>
              </a:lnSpc>
              <a:spcAft>
                <a:spcPts val="600"/>
              </a:spcAft>
              <a:defRPr sz="1400">
                <a:solidFill>
                  <a:schemeClr val="tx2"/>
                </a:solidFill>
                <a:latin typeface="+mj-lt"/>
              </a:defRPr>
            </a:lvl1pPr>
          </a:lstStyle>
          <a:p>
            <a:pPr defTabSz="914554">
              <a:spcAft>
                <a:spcPts val="588"/>
              </a:spcAft>
            </a:pPr>
            <a:r>
              <a:rPr lang="en-US" sz="1373">
                <a:solidFill>
                  <a:srgbClr val="0078D7"/>
                </a:solidFill>
                <a:latin typeface="Segoe" panose="020B0502040504020203" pitchFamily="34" charset="0"/>
              </a:rPr>
              <a:t>Migration Implementation</a:t>
            </a:r>
          </a:p>
          <a:p>
            <a:pPr defTabSz="914554">
              <a:spcAft>
                <a:spcPts val="588"/>
              </a:spcAft>
            </a:pPr>
            <a:r>
              <a:rPr lang="en-US" sz="1373">
                <a:solidFill>
                  <a:srgbClr val="353535"/>
                </a:solidFill>
                <a:latin typeface="Segoe" panose="020B0502040504020203" pitchFamily="34" charset="0"/>
              </a:rPr>
              <a:t>Iterative process for migrating and modernizing the digital estate in alignment with targeted business outcomes and change management controls. During each iteration, workloads are migrated &amp;/or modernized in alignment with the strategy &amp; plan. Decisions regarding IaaS, PaaS, or hybrid are made during the assess phase to optimized control and execution. Those decisions will drive the tools used during the Migrate phase.</a:t>
            </a:r>
          </a:p>
        </p:txBody>
      </p:sp>
      <p:sp>
        <p:nvSpPr>
          <p:cNvPr id="9" name="Title 1">
            <a:extLst>
              <a:ext uri="{FF2B5EF4-FFF2-40B4-BE49-F238E27FC236}">
                <a16:creationId xmlns:a16="http://schemas.microsoft.com/office/drawing/2014/main" id="{0183B3AE-96FF-C44F-9F00-976A59BFD5B8}"/>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Migration methodology</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Prioritize investments of time and energy based on migration objectives</a:t>
            </a:r>
          </a:p>
        </p:txBody>
      </p:sp>
    </p:spTree>
    <p:extLst>
      <p:ext uri="{BB962C8B-B14F-4D97-AF65-F5344CB8AC3E}">
        <p14:creationId xmlns:p14="http://schemas.microsoft.com/office/powerpoint/2010/main" val="4848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Rectangle 180">
            <a:extLst>
              <a:ext uri="{FF2B5EF4-FFF2-40B4-BE49-F238E27FC236}">
                <a16:creationId xmlns:a16="http://schemas.microsoft.com/office/drawing/2014/main" id="{D2FDD2BF-7E5B-43A4-92C3-0384B1EE6480}"/>
              </a:ext>
            </a:extLst>
          </p:cNvPr>
          <p:cNvSpPr/>
          <p:nvPr/>
        </p:nvSpPr>
        <p:spPr>
          <a:xfrm>
            <a:off x="451982" y="2181726"/>
            <a:ext cx="1832747" cy="536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defRPr/>
            </a:pPr>
            <a:r>
              <a:rPr lang="en-US">
                <a:solidFill>
                  <a:srgbClr val="137AD4"/>
                </a:solidFill>
                <a:latin typeface="Segoe" panose="020B0502040504020203" pitchFamily="34" charset="0"/>
              </a:rPr>
              <a:t>Migration Plan</a:t>
            </a:r>
          </a:p>
        </p:txBody>
      </p:sp>
      <p:sp>
        <p:nvSpPr>
          <p:cNvPr id="50" name="Title 1">
            <a:extLst>
              <a:ext uri="{FF2B5EF4-FFF2-40B4-BE49-F238E27FC236}">
                <a16:creationId xmlns:a16="http://schemas.microsoft.com/office/drawing/2014/main" id="{937F8210-B33F-3642-B363-E8372EFA775F}"/>
              </a:ext>
            </a:extLst>
          </p:cNvPr>
          <p:cNvSpPr txBox="1">
            <a:spLocks/>
          </p:cNvSpPr>
          <p:nvPr/>
        </p:nvSpPr>
        <p:spPr>
          <a:xfrm>
            <a:off x="361839" y="382369"/>
            <a:ext cx="11773713" cy="1399123"/>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530" b="1">
                <a:solidFill>
                  <a:srgbClr val="E7E6E6">
                    <a:lumMod val="10000"/>
                  </a:srgbClr>
                </a:solidFill>
                <a:latin typeface="Segoe Semibold" panose="020B0502040504020203" pitchFamily="34" charset="0"/>
                <a:cs typeface="Segoe UI Light" panose="020B0502040204020203" pitchFamily="34" charset="0"/>
              </a:rPr>
              <a:t>Migration Factory for large portfolio migrations</a:t>
            </a:r>
          </a:p>
        </p:txBody>
      </p:sp>
      <p:sp>
        <p:nvSpPr>
          <p:cNvPr id="53" name="Trackers_EADF" title="Icon of a clipboard with a checklist on it">
            <a:extLst>
              <a:ext uri="{FF2B5EF4-FFF2-40B4-BE49-F238E27FC236}">
                <a16:creationId xmlns:a16="http://schemas.microsoft.com/office/drawing/2014/main" id="{DF1D3187-AFBE-BE42-B511-9CEF10F82D63}"/>
              </a:ext>
            </a:extLst>
          </p:cNvPr>
          <p:cNvSpPr>
            <a:spLocks noChangeAspect="1" noEditPoints="1"/>
          </p:cNvSpPr>
          <p:nvPr/>
        </p:nvSpPr>
        <p:spPr bwMode="auto">
          <a:xfrm>
            <a:off x="975442" y="2762720"/>
            <a:ext cx="618674" cy="84358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4" name="cloud" title="Icon of a cloud">
            <a:extLst>
              <a:ext uri="{FF2B5EF4-FFF2-40B4-BE49-F238E27FC236}">
                <a16:creationId xmlns:a16="http://schemas.microsoft.com/office/drawing/2014/main" id="{18896D95-F879-A346-9211-897B25B6FC53}"/>
              </a:ext>
            </a:extLst>
          </p:cNvPr>
          <p:cNvSpPr>
            <a:spLocks noChangeAspect="1"/>
          </p:cNvSpPr>
          <p:nvPr/>
        </p:nvSpPr>
        <p:spPr bwMode="auto">
          <a:xfrm>
            <a:off x="9033592" y="1943643"/>
            <a:ext cx="2351228" cy="14979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Calibri" panose="020F0502020204030204"/>
            </a:endParaRPr>
          </a:p>
        </p:txBody>
      </p:sp>
      <p:sp>
        <p:nvSpPr>
          <p:cNvPr id="55" name="speedometer_2" title="Icon of a spedometer showing fast speed">
            <a:extLst>
              <a:ext uri="{FF2B5EF4-FFF2-40B4-BE49-F238E27FC236}">
                <a16:creationId xmlns:a16="http://schemas.microsoft.com/office/drawing/2014/main" id="{86ED231A-8383-FD42-9BE2-5B64EB2F32BE}"/>
              </a:ext>
            </a:extLst>
          </p:cNvPr>
          <p:cNvSpPr>
            <a:spLocks noChangeAspect="1" noEditPoints="1"/>
          </p:cNvSpPr>
          <p:nvPr/>
        </p:nvSpPr>
        <p:spPr bwMode="auto">
          <a:xfrm>
            <a:off x="6002494" y="4100341"/>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56" name="magnify" title="Icon of a magnifying glass">
            <a:extLst>
              <a:ext uri="{FF2B5EF4-FFF2-40B4-BE49-F238E27FC236}">
                <a16:creationId xmlns:a16="http://schemas.microsoft.com/office/drawing/2014/main" id="{38CB7E9F-CCBD-1F48-91D7-96D52225BA1D}"/>
              </a:ext>
            </a:extLst>
          </p:cNvPr>
          <p:cNvSpPr>
            <a:spLocks noChangeAspect="1" noEditPoints="1"/>
          </p:cNvSpPr>
          <p:nvPr/>
        </p:nvSpPr>
        <p:spPr bwMode="auto">
          <a:xfrm flipH="1">
            <a:off x="3903968" y="4082654"/>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7" name="key" title="Icon of a key">
            <a:extLst>
              <a:ext uri="{FF2B5EF4-FFF2-40B4-BE49-F238E27FC236}">
                <a16:creationId xmlns:a16="http://schemas.microsoft.com/office/drawing/2014/main" id="{FA466F56-51AD-694F-9297-CF3671484EB8}"/>
              </a:ext>
            </a:extLst>
          </p:cNvPr>
          <p:cNvSpPr>
            <a:spLocks noChangeAspect="1" noEditPoints="1"/>
          </p:cNvSpPr>
          <p:nvPr/>
        </p:nvSpPr>
        <p:spPr bwMode="auto">
          <a:xfrm>
            <a:off x="7031389" y="4144261"/>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8" name="Processing_E9F5" title="Icon of two interlocked gears">
            <a:extLst>
              <a:ext uri="{FF2B5EF4-FFF2-40B4-BE49-F238E27FC236}">
                <a16:creationId xmlns:a16="http://schemas.microsoft.com/office/drawing/2014/main" id="{678B7766-D968-D44E-B6C8-DF2CECE9340B}"/>
              </a:ext>
            </a:extLst>
          </p:cNvPr>
          <p:cNvSpPr>
            <a:spLocks noChangeAspect="1" noEditPoints="1"/>
          </p:cNvSpPr>
          <p:nvPr/>
        </p:nvSpPr>
        <p:spPr bwMode="auto">
          <a:xfrm>
            <a:off x="7318322" y="4178987"/>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9" name="send" title="Icon of a paper airplane">
            <a:extLst>
              <a:ext uri="{FF2B5EF4-FFF2-40B4-BE49-F238E27FC236}">
                <a16:creationId xmlns:a16="http://schemas.microsoft.com/office/drawing/2014/main" id="{D50447FD-70B1-204B-B4C8-11B7CBC1A32A}"/>
              </a:ext>
            </a:extLst>
          </p:cNvPr>
          <p:cNvSpPr>
            <a:spLocks noChangeAspect="1" noEditPoints="1"/>
          </p:cNvSpPr>
          <p:nvPr/>
        </p:nvSpPr>
        <p:spPr bwMode="auto">
          <a:xfrm>
            <a:off x="4818488" y="4106897"/>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Calibri" panose="020F0502020204030204"/>
            </a:endParaRPr>
          </a:p>
        </p:txBody>
      </p:sp>
      <p:sp>
        <p:nvSpPr>
          <p:cNvPr id="60" name="arrow" title="Icon of an arrow">
            <a:extLst>
              <a:ext uri="{FF2B5EF4-FFF2-40B4-BE49-F238E27FC236}">
                <a16:creationId xmlns:a16="http://schemas.microsoft.com/office/drawing/2014/main" id="{34F86567-C55A-DE43-8325-E37CC8B6E5F6}"/>
              </a:ext>
            </a:extLst>
          </p:cNvPr>
          <p:cNvSpPr>
            <a:spLocks noChangeAspect="1" noEditPoints="1"/>
          </p:cNvSpPr>
          <p:nvPr/>
        </p:nvSpPr>
        <p:spPr bwMode="auto">
          <a:xfrm>
            <a:off x="4464608"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1" name="arrow" title="Icon of an arrow">
            <a:extLst>
              <a:ext uri="{FF2B5EF4-FFF2-40B4-BE49-F238E27FC236}">
                <a16:creationId xmlns:a16="http://schemas.microsoft.com/office/drawing/2014/main" id="{FF7E544A-7029-524B-B059-72A41C02CFBB}"/>
              </a:ext>
            </a:extLst>
          </p:cNvPr>
          <p:cNvSpPr>
            <a:spLocks noChangeAspect="1" noEditPoints="1"/>
          </p:cNvSpPr>
          <p:nvPr/>
        </p:nvSpPr>
        <p:spPr bwMode="auto">
          <a:xfrm>
            <a:off x="5525031"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2" name="arrow" title="Icon of an arrow">
            <a:extLst>
              <a:ext uri="{FF2B5EF4-FFF2-40B4-BE49-F238E27FC236}">
                <a16:creationId xmlns:a16="http://schemas.microsoft.com/office/drawing/2014/main" id="{D1CF23E7-0EBB-FD48-A9BC-42B6CFBB12EA}"/>
              </a:ext>
            </a:extLst>
          </p:cNvPr>
          <p:cNvSpPr>
            <a:spLocks noChangeAspect="1" noEditPoints="1"/>
          </p:cNvSpPr>
          <p:nvPr/>
        </p:nvSpPr>
        <p:spPr bwMode="auto">
          <a:xfrm>
            <a:off x="6595095"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3" name="Rectangle 62">
            <a:extLst>
              <a:ext uri="{FF2B5EF4-FFF2-40B4-BE49-F238E27FC236}">
                <a16:creationId xmlns:a16="http://schemas.microsoft.com/office/drawing/2014/main" id="{FBE2FEBD-C41E-6A44-9786-86AB00FD4C14}"/>
              </a:ext>
            </a:extLst>
          </p:cNvPr>
          <p:cNvSpPr/>
          <p:nvPr/>
        </p:nvSpPr>
        <p:spPr>
          <a:xfrm>
            <a:off x="4464608" y="2181726"/>
            <a:ext cx="2505377" cy="536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defRPr/>
            </a:pPr>
            <a:r>
              <a:rPr lang="en-US">
                <a:solidFill>
                  <a:srgbClr val="137AD4"/>
                </a:solidFill>
                <a:latin typeface="Segoe" panose="020B0502040504020203" pitchFamily="34" charset="0"/>
              </a:rPr>
              <a:t>Workload Migration</a:t>
            </a:r>
          </a:p>
        </p:txBody>
      </p:sp>
      <p:sp>
        <p:nvSpPr>
          <p:cNvPr id="64" name="arrow_11" title="Icon of a circle made of two curved arrows">
            <a:extLst>
              <a:ext uri="{FF2B5EF4-FFF2-40B4-BE49-F238E27FC236}">
                <a16:creationId xmlns:a16="http://schemas.microsoft.com/office/drawing/2014/main" id="{52484CE6-5DE6-6F47-AE1C-88C6E6AF21CF}"/>
              </a:ext>
            </a:extLst>
          </p:cNvPr>
          <p:cNvSpPr>
            <a:spLocks noChangeAspect="1" noEditPoints="1"/>
          </p:cNvSpPr>
          <p:nvPr/>
        </p:nvSpPr>
        <p:spPr bwMode="auto">
          <a:xfrm>
            <a:off x="4408045" y="2834268"/>
            <a:ext cx="2916558" cy="304676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Tree>
    <p:extLst>
      <p:ext uri="{BB962C8B-B14F-4D97-AF65-F5344CB8AC3E}">
        <p14:creationId xmlns:p14="http://schemas.microsoft.com/office/powerpoint/2010/main" val="175151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4775D8-0DD7-7745-8332-FFECEE64A729}"/>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Title 1">
            <a:extLst>
              <a:ext uri="{FF2B5EF4-FFF2-40B4-BE49-F238E27FC236}">
                <a16:creationId xmlns:a16="http://schemas.microsoft.com/office/drawing/2014/main" id="{4ADE3171-EECA-9840-AAD5-A576311729B6}"/>
              </a:ext>
            </a:extLst>
          </p:cNvPr>
          <p:cNvSpPr txBox="1">
            <a:spLocks/>
          </p:cNvSpPr>
          <p:nvPr/>
        </p:nvSpPr>
        <p:spPr>
          <a:xfrm>
            <a:off x="387900"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First Workload</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Select a workload. Execute the Readiness and Migration Guidelines</a:t>
            </a:r>
          </a:p>
        </p:txBody>
      </p:sp>
    </p:spTree>
    <p:extLst>
      <p:ext uri="{BB962C8B-B14F-4D97-AF65-F5344CB8AC3E}">
        <p14:creationId xmlns:p14="http://schemas.microsoft.com/office/powerpoint/2010/main" val="3887351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B22F4F2-8B93-8C4B-ABFE-D2F23E854094}"/>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24" name="Title 1">
            <a:extLst>
              <a:ext uri="{FF2B5EF4-FFF2-40B4-BE49-F238E27FC236}">
                <a16:creationId xmlns:a16="http://schemas.microsoft.com/office/drawing/2014/main" id="{8296BD55-8E61-4D4D-B8C4-73E4581AD4F0}"/>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25" name="Oval 24">
            <a:extLst>
              <a:ext uri="{FF2B5EF4-FFF2-40B4-BE49-F238E27FC236}">
                <a16:creationId xmlns:a16="http://schemas.microsoft.com/office/drawing/2014/main" id="{0E7CF1AB-B5C6-7C49-905A-1E663A5B6FFE}"/>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45063F40-7BA6-2D41-91B6-9124910F0114}"/>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92658AA9-7F5D-9E43-A38E-D9B566E75619}"/>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39" name="Oval 38">
            <a:extLst>
              <a:ext uri="{FF2B5EF4-FFF2-40B4-BE49-F238E27FC236}">
                <a16:creationId xmlns:a16="http://schemas.microsoft.com/office/drawing/2014/main" id="{81869D2B-546A-174D-BE76-291291120A8C}"/>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0" name="Straight Arrow Connector 39">
            <a:extLst>
              <a:ext uri="{FF2B5EF4-FFF2-40B4-BE49-F238E27FC236}">
                <a16:creationId xmlns:a16="http://schemas.microsoft.com/office/drawing/2014/main" id="{8DD5D399-5A06-9D4E-A1E7-EACD67A22009}"/>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63">
            <a:extLst>
              <a:ext uri="{FF2B5EF4-FFF2-40B4-BE49-F238E27FC236}">
                <a16:creationId xmlns:a16="http://schemas.microsoft.com/office/drawing/2014/main" id="{CA3DB326-22A6-4C45-B1EF-1A435ED8BEC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C7F79A2D-0E80-FA4B-8A73-11D622517C7B}"/>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43" name="Rectangle 42">
            <a:extLst>
              <a:ext uri="{FF2B5EF4-FFF2-40B4-BE49-F238E27FC236}">
                <a16:creationId xmlns:a16="http://schemas.microsoft.com/office/drawing/2014/main" id="{57458126-E08F-484F-BD10-61118683B734}"/>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44" name="Title 1">
            <a:extLst>
              <a:ext uri="{FF2B5EF4-FFF2-40B4-BE49-F238E27FC236}">
                <a16:creationId xmlns:a16="http://schemas.microsoft.com/office/drawing/2014/main" id="{685051A7-03D9-A344-B0CE-26B4C0AB0CAB}"/>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45" name="Oval 44">
            <a:extLst>
              <a:ext uri="{FF2B5EF4-FFF2-40B4-BE49-F238E27FC236}">
                <a16:creationId xmlns:a16="http://schemas.microsoft.com/office/drawing/2014/main" id="{43AA02D1-9BA0-5F4B-AAD2-C30B38B6548B}"/>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E5A1118C-4576-1E46-B375-D271E16046F9}"/>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47" name="Title 1">
            <a:extLst>
              <a:ext uri="{FF2B5EF4-FFF2-40B4-BE49-F238E27FC236}">
                <a16:creationId xmlns:a16="http://schemas.microsoft.com/office/drawing/2014/main" id="{0F0DFE9F-0B57-5449-B4C8-FFCC0366A7B4}"/>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48" name="Oval 47">
            <a:extLst>
              <a:ext uri="{FF2B5EF4-FFF2-40B4-BE49-F238E27FC236}">
                <a16:creationId xmlns:a16="http://schemas.microsoft.com/office/drawing/2014/main" id="{E7A7C55A-3AC9-1E40-8F3A-2F56C4CAB845}"/>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57C97558-7DE7-AE4F-A4E9-2FAB67733F03}"/>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6E0E623-A08C-6F40-9DEA-B267E98AFA59}"/>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19BB92C-F19D-0846-B193-40351B0F90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55" name="Rectangle 54">
            <a:extLst>
              <a:ext uri="{FF2B5EF4-FFF2-40B4-BE49-F238E27FC236}">
                <a16:creationId xmlns:a16="http://schemas.microsoft.com/office/drawing/2014/main" id="{6C5C3899-C316-6945-A414-1AEAD393FF2D}"/>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56" name="Rectangle 55">
            <a:extLst>
              <a:ext uri="{FF2B5EF4-FFF2-40B4-BE49-F238E27FC236}">
                <a16:creationId xmlns:a16="http://schemas.microsoft.com/office/drawing/2014/main" id="{2758C516-02F6-C64B-9C6F-E87CE88D4A1A}"/>
              </a:ext>
            </a:extLst>
          </p:cNvPr>
          <p:cNvSpPr/>
          <p:nvPr/>
        </p:nvSpPr>
        <p:spPr>
          <a:xfrm>
            <a:off x="-45" y="5426098"/>
            <a:ext cx="7086107" cy="1431805"/>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
        <p:nvSpPr>
          <p:cNvPr id="57" name="Rectangle 56">
            <a:extLst>
              <a:ext uri="{FF2B5EF4-FFF2-40B4-BE49-F238E27FC236}">
                <a16:creationId xmlns:a16="http://schemas.microsoft.com/office/drawing/2014/main" id="{668FC6AD-55DC-3B43-BF82-FB13D2414F0F}"/>
              </a:ext>
            </a:extLst>
          </p:cNvPr>
          <p:cNvSpPr/>
          <p:nvPr/>
        </p:nvSpPr>
        <p:spPr>
          <a:xfrm>
            <a:off x="-45" y="1147233"/>
            <a:ext cx="7086107" cy="2805301"/>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18379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5198F8-4DAF-40AC-B21B-CEC8719B93B5}"/>
              </a:ext>
            </a:extLst>
          </p:cNvPr>
          <p:cNvSpPr txBox="1"/>
          <p:nvPr/>
        </p:nvSpPr>
        <p:spPr>
          <a:xfrm>
            <a:off x="545128" y="3216437"/>
            <a:ext cx="1713752"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Compute</a:t>
            </a:r>
          </a:p>
        </p:txBody>
      </p:sp>
      <p:sp>
        <p:nvSpPr>
          <p:cNvPr id="10" name="TextBox 9">
            <a:extLst>
              <a:ext uri="{FF2B5EF4-FFF2-40B4-BE49-F238E27FC236}">
                <a16:creationId xmlns:a16="http://schemas.microsoft.com/office/drawing/2014/main" id="{AF0A8517-AE0F-479D-8BFA-2659458C7C50}"/>
              </a:ext>
            </a:extLst>
          </p:cNvPr>
          <p:cNvSpPr txBox="1"/>
          <p:nvPr/>
        </p:nvSpPr>
        <p:spPr>
          <a:xfrm>
            <a:off x="2921364"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Network</a:t>
            </a:r>
          </a:p>
        </p:txBody>
      </p:sp>
      <p:sp>
        <p:nvSpPr>
          <p:cNvPr id="11" name="TextBox 10">
            <a:extLst>
              <a:ext uri="{FF2B5EF4-FFF2-40B4-BE49-F238E27FC236}">
                <a16:creationId xmlns:a16="http://schemas.microsoft.com/office/drawing/2014/main" id="{117B85A7-D475-44A7-98DB-D849CBA784C8}"/>
              </a:ext>
            </a:extLst>
          </p:cNvPr>
          <p:cNvSpPr txBox="1"/>
          <p:nvPr/>
        </p:nvSpPr>
        <p:spPr>
          <a:xfrm>
            <a:off x="5363705"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Storage</a:t>
            </a:r>
          </a:p>
        </p:txBody>
      </p:sp>
      <p:sp>
        <p:nvSpPr>
          <p:cNvPr id="12" name="Rectangle 11">
            <a:extLst>
              <a:ext uri="{FF2B5EF4-FFF2-40B4-BE49-F238E27FC236}">
                <a16:creationId xmlns:a16="http://schemas.microsoft.com/office/drawing/2014/main" id="{4CE1A65B-CD3A-4C3A-93CB-CB30D9B7E515}"/>
              </a:ext>
            </a:extLst>
          </p:cNvPr>
          <p:cNvSpPr/>
          <p:nvPr/>
        </p:nvSpPr>
        <p:spPr>
          <a:xfrm>
            <a:off x="717718" y="3693455"/>
            <a:ext cx="1487610" cy="108104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Configuring virtual machines for availability, scale and performance</a:t>
            </a:r>
          </a:p>
        </p:txBody>
      </p:sp>
      <p:sp>
        <p:nvSpPr>
          <p:cNvPr id="13" name="Rectangle 12">
            <a:extLst>
              <a:ext uri="{FF2B5EF4-FFF2-40B4-BE49-F238E27FC236}">
                <a16:creationId xmlns:a16="http://schemas.microsoft.com/office/drawing/2014/main" id="{3D8E2B8D-6BD7-4902-9006-F26AC84BFECF}"/>
              </a:ext>
            </a:extLst>
          </p:cNvPr>
          <p:cNvSpPr/>
          <p:nvPr/>
        </p:nvSpPr>
        <p:spPr>
          <a:xfrm>
            <a:off x="5427700" y="3693455"/>
            <a:ext cx="1344753" cy="108104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Planning for performance, durability, scalability and archival</a:t>
            </a:r>
          </a:p>
        </p:txBody>
      </p:sp>
      <p:sp>
        <p:nvSpPr>
          <p:cNvPr id="14" name="Rectangle 13">
            <a:extLst>
              <a:ext uri="{FF2B5EF4-FFF2-40B4-BE49-F238E27FC236}">
                <a16:creationId xmlns:a16="http://schemas.microsoft.com/office/drawing/2014/main" id="{FA1A500E-B211-412C-87CA-268FD43F1DD1}"/>
              </a:ext>
            </a:extLst>
          </p:cNvPr>
          <p:cNvSpPr/>
          <p:nvPr/>
        </p:nvSpPr>
        <p:spPr>
          <a:xfrm>
            <a:off x="2690350" y="3693455"/>
            <a:ext cx="1933547" cy="106182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Designing the network for current and future connectivity requirements</a:t>
            </a:r>
          </a:p>
        </p:txBody>
      </p:sp>
      <p:sp>
        <p:nvSpPr>
          <p:cNvPr id="15" name="Rectangle 14">
            <a:extLst>
              <a:ext uri="{FF2B5EF4-FFF2-40B4-BE49-F238E27FC236}">
                <a16:creationId xmlns:a16="http://schemas.microsoft.com/office/drawing/2014/main" id="{99C21F29-43E2-4504-A45A-3D3A4DCF4A46}"/>
              </a:ext>
            </a:extLst>
          </p:cNvPr>
          <p:cNvSpPr/>
          <p:nvPr/>
        </p:nvSpPr>
        <p:spPr>
          <a:xfrm>
            <a:off x="7666442" y="3693453"/>
            <a:ext cx="1677834" cy="1191015"/>
          </a:xfrm>
          <a:prstGeom prst="rect">
            <a:avLst/>
          </a:prstGeom>
        </p:spPr>
        <p:txBody>
          <a:bodyPr wrap="square">
            <a:spAutoFit/>
          </a:bodyPr>
          <a:lstStyle/>
          <a:p>
            <a:pPr algn="ctr" defTabSz="914554"/>
            <a:r>
              <a:rPr lang="en-US" sz="1400">
                <a:solidFill>
                  <a:srgbClr val="EAEAEA">
                    <a:lumMod val="10000"/>
                  </a:srgbClr>
                </a:solidFill>
                <a:latin typeface="Segoe" panose="020B0502040504020203" pitchFamily="34" charset="0"/>
              </a:rPr>
              <a:t>Planning for production operations for monitoring and disaster recovery</a:t>
            </a:r>
          </a:p>
        </p:txBody>
      </p:sp>
      <p:sp>
        <p:nvSpPr>
          <p:cNvPr id="17" name="TextBox 16">
            <a:extLst>
              <a:ext uri="{FF2B5EF4-FFF2-40B4-BE49-F238E27FC236}">
                <a16:creationId xmlns:a16="http://schemas.microsoft.com/office/drawing/2014/main" id="{1AB481C9-2677-4B05-ABB3-CEB67329339C}"/>
              </a:ext>
            </a:extLst>
          </p:cNvPr>
          <p:cNvSpPr txBox="1"/>
          <p:nvPr/>
        </p:nvSpPr>
        <p:spPr>
          <a:xfrm>
            <a:off x="7764360"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Manage</a:t>
            </a:r>
          </a:p>
        </p:txBody>
      </p:sp>
      <p:cxnSp>
        <p:nvCxnSpPr>
          <p:cNvPr id="18" name="Straight Connector 17">
            <a:extLst>
              <a:ext uri="{FF2B5EF4-FFF2-40B4-BE49-F238E27FC236}">
                <a16:creationId xmlns:a16="http://schemas.microsoft.com/office/drawing/2014/main" id="{AF430446-3F70-428C-B1CD-F277E16D514F}"/>
              </a:ext>
            </a:extLst>
          </p:cNvPr>
          <p:cNvCxnSpPr/>
          <p:nvPr/>
        </p:nvCxnSpPr>
        <p:spPr>
          <a:xfrm flipV="1">
            <a:off x="7379151" y="2453637"/>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1F22F3-D9B6-4AF2-B2DC-13060B66BB37}"/>
              </a:ext>
            </a:extLst>
          </p:cNvPr>
          <p:cNvCxnSpPr/>
          <p:nvPr/>
        </p:nvCxnSpPr>
        <p:spPr>
          <a:xfrm flipV="1">
            <a:off x="4839041" y="2437262"/>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22104B-4BEE-4166-824D-0CCD9A87EDCD}"/>
              </a:ext>
            </a:extLst>
          </p:cNvPr>
          <p:cNvCxnSpPr/>
          <p:nvPr/>
        </p:nvCxnSpPr>
        <p:spPr>
          <a:xfrm flipV="1">
            <a:off x="2420471" y="2399163"/>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7A7A42A-ACF7-457A-82A7-61F6AB969499}"/>
              </a:ext>
            </a:extLst>
          </p:cNvPr>
          <p:cNvSpPr/>
          <p:nvPr/>
        </p:nvSpPr>
        <p:spPr>
          <a:xfrm>
            <a:off x="9949640" y="3693454"/>
            <a:ext cx="1840589" cy="1167768"/>
          </a:xfrm>
          <a:prstGeom prst="rect">
            <a:avLst/>
          </a:prstGeom>
        </p:spPr>
        <p:txBody>
          <a:bodyPr wrap="square">
            <a:spAutoFit/>
          </a:bodyPr>
          <a:lstStyle/>
          <a:p>
            <a:pPr algn="ctr" defTabSz="914554"/>
            <a:r>
              <a:rPr lang="en-US" sz="1400">
                <a:solidFill>
                  <a:srgbClr val="EAEAEA">
                    <a:lumMod val="10000"/>
                  </a:srgbClr>
                </a:solidFill>
                <a:latin typeface="Segoe" panose="020B0502040504020203" pitchFamily="34" charset="0"/>
              </a:rPr>
              <a:t>Control access to resources, what can be used, setup cost management and chargeback</a:t>
            </a:r>
          </a:p>
        </p:txBody>
      </p:sp>
      <p:sp>
        <p:nvSpPr>
          <p:cNvPr id="22" name="TextBox 21">
            <a:extLst>
              <a:ext uri="{FF2B5EF4-FFF2-40B4-BE49-F238E27FC236}">
                <a16:creationId xmlns:a16="http://schemas.microsoft.com/office/drawing/2014/main" id="{6A1FB728-DB7D-4488-B43E-357CA5AFE6DB}"/>
              </a:ext>
            </a:extLst>
          </p:cNvPr>
          <p:cNvSpPr txBox="1"/>
          <p:nvPr/>
        </p:nvSpPr>
        <p:spPr>
          <a:xfrm>
            <a:off x="10051609"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Governance</a:t>
            </a:r>
          </a:p>
        </p:txBody>
      </p:sp>
      <p:cxnSp>
        <p:nvCxnSpPr>
          <p:cNvPr id="23" name="Straight Connector 22">
            <a:extLst>
              <a:ext uri="{FF2B5EF4-FFF2-40B4-BE49-F238E27FC236}">
                <a16:creationId xmlns:a16="http://schemas.microsoft.com/office/drawing/2014/main" id="{7877A758-6A33-4B72-86F3-E55EDBDF1476}"/>
              </a:ext>
            </a:extLst>
          </p:cNvPr>
          <p:cNvCxnSpPr/>
          <p:nvPr/>
        </p:nvCxnSpPr>
        <p:spPr>
          <a:xfrm flipV="1">
            <a:off x="9584697" y="2507939"/>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BCD7C24-7F66-47F9-959F-162B5D88148A}"/>
              </a:ext>
            </a:extLst>
          </p:cNvPr>
          <p:cNvSpPr/>
          <p:nvPr/>
        </p:nvSpPr>
        <p:spPr>
          <a:xfrm>
            <a:off x="57045" y="5160656"/>
            <a:ext cx="12191820" cy="367524"/>
          </a:xfrm>
          <a:prstGeom prst="rect">
            <a:avLst/>
          </a:prstGeom>
          <a:solidFill>
            <a:srgbClr val="002060"/>
          </a:solidFill>
          <a:ln>
            <a:noFill/>
          </a:ln>
        </p:spPr>
        <p:txBody>
          <a:bodyPr wrap="square">
            <a:spAutoFit/>
          </a:bodyPr>
          <a:lstStyle/>
          <a:p>
            <a:pPr algn="ctr" defTabSz="914554"/>
            <a:r>
              <a:rPr lang="en-US">
                <a:solidFill>
                  <a:srgbClr val="FFFFFF"/>
                </a:solidFill>
                <a:latin typeface="Segoe" panose="020B0502040504020203" pitchFamily="34" charset="0"/>
              </a:rPr>
              <a:t>Build a solid foundation using best practices and prescriptive guidance prior to starting migration efforts</a:t>
            </a:r>
          </a:p>
        </p:txBody>
      </p:sp>
      <p:sp>
        <p:nvSpPr>
          <p:cNvPr id="30" name="TextBox 29">
            <a:extLst>
              <a:ext uri="{FF2B5EF4-FFF2-40B4-BE49-F238E27FC236}">
                <a16:creationId xmlns:a16="http://schemas.microsoft.com/office/drawing/2014/main" id="{492591B1-790F-43F9-8C5D-4B8AF1982D5F}"/>
              </a:ext>
            </a:extLst>
          </p:cNvPr>
          <p:cNvSpPr txBox="1"/>
          <p:nvPr/>
        </p:nvSpPr>
        <p:spPr>
          <a:xfrm>
            <a:off x="3246984" y="5893232"/>
            <a:ext cx="7151972" cy="738759"/>
          </a:xfrm>
          <a:prstGeom prst="rect">
            <a:avLst/>
          </a:prstGeom>
          <a:noFill/>
        </p:spPr>
        <p:txBody>
          <a:bodyPr wrap="squar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Azure Readiness Guide: </a:t>
            </a:r>
            <a:r>
              <a:rPr lang="en-US" sz="1600">
                <a:gradFill>
                  <a:gsLst>
                    <a:gs pos="2917">
                      <a:srgbClr val="1A1A1A"/>
                    </a:gs>
                    <a:gs pos="30000">
                      <a:srgbClr val="1A1A1A"/>
                    </a:gs>
                  </a:gsLst>
                  <a:lin ang="5400000" scaled="0"/>
                </a:gradFill>
                <a:latin typeface="Segoe" panose="020B0502040504020203" pitchFamily="34" charset="0"/>
                <a:hlinkClick r:id="rId3"/>
              </a:rPr>
              <a:t>https://review.docs.microsoft.com/en-us/azure/architecture/cloud-adoption/ready/azure-readiness-guide/?branch=CAF%2Fmigrate-v1</a:t>
            </a:r>
            <a:r>
              <a:rPr lang="en-US" sz="1600">
                <a:gradFill>
                  <a:gsLst>
                    <a:gs pos="2917">
                      <a:srgbClr val="1A1A1A"/>
                    </a:gs>
                    <a:gs pos="30000">
                      <a:srgbClr val="1A1A1A"/>
                    </a:gs>
                  </a:gsLst>
                  <a:lin ang="5400000" scaled="0"/>
                </a:gradFill>
                <a:latin typeface="Segoe" panose="020B0502040504020203" pitchFamily="34" charset="0"/>
              </a:rPr>
              <a:t> </a:t>
            </a:r>
          </a:p>
        </p:txBody>
      </p:sp>
      <p:sp>
        <p:nvSpPr>
          <p:cNvPr id="3" name="Rectangle 2">
            <a:extLst>
              <a:ext uri="{FF2B5EF4-FFF2-40B4-BE49-F238E27FC236}">
                <a16:creationId xmlns:a16="http://schemas.microsoft.com/office/drawing/2014/main" id="{83D647AE-3D8E-4F8C-A832-7B4BD5E900B1}"/>
              </a:ext>
            </a:extLst>
          </p:cNvPr>
          <p:cNvSpPr/>
          <p:nvPr/>
        </p:nvSpPr>
        <p:spPr bwMode="auto">
          <a:xfrm>
            <a:off x="2140849" y="1347598"/>
            <a:ext cx="2291199" cy="7815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Naming Standards</a:t>
            </a:r>
          </a:p>
        </p:txBody>
      </p:sp>
      <p:sp>
        <p:nvSpPr>
          <p:cNvPr id="32" name="Rectangle 31">
            <a:extLst>
              <a:ext uri="{FF2B5EF4-FFF2-40B4-BE49-F238E27FC236}">
                <a16:creationId xmlns:a16="http://schemas.microsoft.com/office/drawing/2014/main" id="{FA38CA5E-91B3-4791-84F3-4A2D210ABF8E}"/>
              </a:ext>
            </a:extLst>
          </p:cNvPr>
          <p:cNvSpPr/>
          <p:nvPr/>
        </p:nvSpPr>
        <p:spPr bwMode="auto">
          <a:xfrm>
            <a:off x="4589172" y="1337141"/>
            <a:ext cx="2586719" cy="7815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Resource Organization</a:t>
            </a:r>
          </a:p>
        </p:txBody>
      </p:sp>
      <p:sp>
        <p:nvSpPr>
          <p:cNvPr id="33" name="Rectangle 32">
            <a:extLst>
              <a:ext uri="{FF2B5EF4-FFF2-40B4-BE49-F238E27FC236}">
                <a16:creationId xmlns:a16="http://schemas.microsoft.com/office/drawing/2014/main" id="{CFCBDB92-A82E-48AE-8D42-D1427F06A2BF}"/>
              </a:ext>
            </a:extLst>
          </p:cNvPr>
          <p:cNvSpPr/>
          <p:nvPr/>
        </p:nvSpPr>
        <p:spPr bwMode="auto">
          <a:xfrm>
            <a:off x="7333015" y="1325463"/>
            <a:ext cx="2586719" cy="7815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Identity and Access</a:t>
            </a:r>
          </a:p>
        </p:txBody>
      </p:sp>
      <p:sp>
        <p:nvSpPr>
          <p:cNvPr id="29" name="Title 1">
            <a:extLst>
              <a:ext uri="{FF2B5EF4-FFF2-40B4-BE49-F238E27FC236}">
                <a16:creationId xmlns:a16="http://schemas.microsoft.com/office/drawing/2014/main" id="{5AF2E115-E310-8C4A-B251-84B86963A4B7}"/>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Azure Readiness Guide </a:t>
            </a:r>
            <a:r>
              <a:rPr lang="en-US" sz="1600">
                <a:solidFill>
                  <a:srgbClr val="EAEAEA">
                    <a:lumMod val="10000"/>
                  </a:srgbClr>
                </a:solidFill>
                <a:latin typeface="Segoe" panose="020B0502040504020203" pitchFamily="34" charset="0"/>
                <a:cs typeface="Segoe UI Light" panose="020B0502040204020203" pitchFamily="34" charset="0"/>
              </a:rPr>
              <a:t>(Create the first landing zone)</a:t>
            </a:r>
          </a:p>
        </p:txBody>
      </p:sp>
      <p:sp>
        <p:nvSpPr>
          <p:cNvPr id="34" name="monitor_3" title="Icon of a monitor with a checkmark on the lower right corner">
            <a:extLst>
              <a:ext uri="{FF2B5EF4-FFF2-40B4-BE49-F238E27FC236}">
                <a16:creationId xmlns:a16="http://schemas.microsoft.com/office/drawing/2014/main" id="{38C55876-6367-EC4B-888B-66935724B432}"/>
              </a:ext>
            </a:extLst>
          </p:cNvPr>
          <p:cNvSpPr>
            <a:spLocks noChangeAspect="1" noEditPoints="1"/>
          </p:cNvSpPr>
          <p:nvPr/>
        </p:nvSpPr>
        <p:spPr bwMode="auto">
          <a:xfrm>
            <a:off x="1132750" y="2525625"/>
            <a:ext cx="447163" cy="358616"/>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5" name="bot_3" title="Icon of two chevron brackets with two dots between them">
            <a:extLst>
              <a:ext uri="{FF2B5EF4-FFF2-40B4-BE49-F238E27FC236}">
                <a16:creationId xmlns:a16="http://schemas.microsoft.com/office/drawing/2014/main" id="{2016BF91-6B77-DA4A-870C-E5BDAA78BC93}"/>
              </a:ext>
            </a:extLst>
          </p:cNvPr>
          <p:cNvSpPr>
            <a:spLocks noChangeAspect="1" noEditPoints="1"/>
          </p:cNvSpPr>
          <p:nvPr/>
        </p:nvSpPr>
        <p:spPr bwMode="auto">
          <a:xfrm>
            <a:off x="3384241" y="2613415"/>
            <a:ext cx="449238" cy="322329"/>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6" name="binary" title="Icon of binary code, ones and zeros">
            <a:extLst>
              <a:ext uri="{FF2B5EF4-FFF2-40B4-BE49-F238E27FC236}">
                <a16:creationId xmlns:a16="http://schemas.microsoft.com/office/drawing/2014/main" id="{5DBFAB37-7861-AB4E-A932-12FF2D4CE3DF}"/>
              </a:ext>
            </a:extLst>
          </p:cNvPr>
          <p:cNvSpPr>
            <a:spLocks noChangeAspect="1" noEditPoints="1"/>
          </p:cNvSpPr>
          <p:nvPr/>
        </p:nvSpPr>
        <p:spPr bwMode="auto">
          <a:xfrm>
            <a:off x="5895922" y="2636608"/>
            <a:ext cx="358616" cy="30966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7" name="Website" title="Icon of multiple app windows">
            <a:extLst>
              <a:ext uri="{FF2B5EF4-FFF2-40B4-BE49-F238E27FC236}">
                <a16:creationId xmlns:a16="http://schemas.microsoft.com/office/drawing/2014/main" id="{D93F590B-3895-D847-B89D-0A54E7CA2FD6}"/>
              </a:ext>
            </a:extLst>
          </p:cNvPr>
          <p:cNvSpPr>
            <a:spLocks noChangeAspect="1" noEditPoints="1"/>
          </p:cNvSpPr>
          <p:nvPr/>
        </p:nvSpPr>
        <p:spPr bwMode="auto">
          <a:xfrm>
            <a:off x="8299128" y="2591445"/>
            <a:ext cx="409275" cy="35861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9" name="Org_ECA6" title="Icon of three boxes in a bracket chart">
            <a:extLst>
              <a:ext uri="{FF2B5EF4-FFF2-40B4-BE49-F238E27FC236}">
                <a16:creationId xmlns:a16="http://schemas.microsoft.com/office/drawing/2014/main" id="{253D4C25-C6DB-2347-9E25-3F728D9AE78E}"/>
              </a:ext>
            </a:extLst>
          </p:cNvPr>
          <p:cNvSpPr>
            <a:spLocks noChangeAspect="1" noEditPoints="1"/>
          </p:cNvSpPr>
          <p:nvPr/>
        </p:nvSpPr>
        <p:spPr bwMode="auto">
          <a:xfrm>
            <a:off x="10609337" y="2591445"/>
            <a:ext cx="358441" cy="35861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3537532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2563-E9F8-4E4D-97E5-3F0A193283CF}"/>
              </a:ext>
            </a:extLst>
          </p:cNvPr>
          <p:cNvSpPr>
            <a:spLocks noGrp="1"/>
          </p:cNvSpPr>
          <p:nvPr>
            <p:ph type="title"/>
          </p:nvPr>
        </p:nvSpPr>
        <p:spPr>
          <a:xfrm>
            <a:off x="313144" y="7272374"/>
            <a:ext cx="11306310" cy="403125"/>
          </a:xfrm>
        </p:spPr>
        <p:txBody>
          <a:bodyPr/>
          <a:lstStyle/>
          <a:p>
            <a:r>
              <a:rPr lang="en-US">
                <a:latin typeface="Segoe" panose="020B0502040504020203" pitchFamily="34" charset="0"/>
              </a:rPr>
              <a:t>CAF Ready: Landing Zones (Coming Soon)</a:t>
            </a:r>
            <a:endParaRPr lang="en-US" b="1">
              <a:latin typeface="Segoe" panose="020B0502040504020203" pitchFamily="34" charset="0"/>
            </a:endParaRPr>
          </a:p>
        </p:txBody>
      </p:sp>
      <p:sp>
        <p:nvSpPr>
          <p:cNvPr id="4" name="TextBox 3">
            <a:extLst>
              <a:ext uri="{FF2B5EF4-FFF2-40B4-BE49-F238E27FC236}">
                <a16:creationId xmlns:a16="http://schemas.microsoft.com/office/drawing/2014/main" id="{8D8E4C6C-8800-4D9C-ACE7-20A704CA8E61}"/>
              </a:ext>
            </a:extLst>
          </p:cNvPr>
          <p:cNvSpPr txBox="1"/>
          <p:nvPr/>
        </p:nvSpPr>
        <p:spPr>
          <a:xfrm>
            <a:off x="318569" y="3561619"/>
            <a:ext cx="3271301" cy="479802"/>
          </a:xfrm>
          <a:prstGeom prst="rect">
            <a:avLst/>
          </a:prstGeom>
          <a:noFill/>
        </p:spPr>
        <p:txBody>
          <a:bodyPr wrap="square" lIns="179306" tIns="143444" rIns="179306" bIns="143444" rtlCol="0">
            <a:spAutoFit/>
          </a:bodyPr>
          <a:lstStyle/>
          <a:p>
            <a:pPr defTabSz="914554">
              <a:lnSpc>
                <a:spcPct val="90000"/>
              </a:lnSpc>
              <a:spcAft>
                <a:spcPts val="588"/>
              </a:spcAft>
            </a:pPr>
            <a:r>
              <a:rPr lang="en-US" sz="1373">
                <a:solidFill>
                  <a:srgbClr val="EAEAEA">
                    <a:lumMod val="10000"/>
                  </a:srgbClr>
                </a:solidFill>
                <a:latin typeface="Segoe" panose="020B0502040504020203" pitchFamily="34" charset="0"/>
              </a:rPr>
              <a:t>Generic Landing Zone</a:t>
            </a:r>
          </a:p>
        </p:txBody>
      </p:sp>
      <p:sp>
        <p:nvSpPr>
          <p:cNvPr id="6" name="TextBox 5">
            <a:extLst>
              <a:ext uri="{FF2B5EF4-FFF2-40B4-BE49-F238E27FC236}">
                <a16:creationId xmlns:a16="http://schemas.microsoft.com/office/drawing/2014/main" id="{ED214F10-62C7-4140-B9E6-8EF86699BD3C}"/>
              </a:ext>
            </a:extLst>
          </p:cNvPr>
          <p:cNvSpPr txBox="1"/>
          <p:nvPr/>
        </p:nvSpPr>
        <p:spPr>
          <a:xfrm>
            <a:off x="313144" y="1069996"/>
            <a:ext cx="5389957" cy="479802"/>
          </a:xfrm>
          <a:prstGeom prst="rect">
            <a:avLst/>
          </a:prstGeom>
          <a:noFill/>
        </p:spPr>
        <p:txBody>
          <a:bodyPr wrap="none" lIns="179306" tIns="143444" rIns="179306" bIns="143444" rtlCol="0">
            <a:spAutoFit/>
          </a:bodyPr>
          <a:lstStyle/>
          <a:p>
            <a:pPr defTabSz="914554">
              <a:lnSpc>
                <a:spcPct val="90000"/>
              </a:lnSpc>
              <a:spcAft>
                <a:spcPts val="588"/>
              </a:spcAft>
            </a:pPr>
            <a:r>
              <a:rPr lang="en-US" sz="1373">
                <a:solidFill>
                  <a:srgbClr val="EAEAEA">
                    <a:lumMod val="10000"/>
                  </a:srgbClr>
                </a:solidFill>
                <a:latin typeface="Segoe" panose="020B0502040504020203" pitchFamily="34" charset="0"/>
              </a:rPr>
              <a:t>Migration Landing Zone (Blueprint 1: CAF Migrate Landing Zone)</a:t>
            </a:r>
          </a:p>
        </p:txBody>
      </p:sp>
      <p:sp>
        <p:nvSpPr>
          <p:cNvPr id="9" name="Rectangle 8">
            <a:extLst>
              <a:ext uri="{FF2B5EF4-FFF2-40B4-BE49-F238E27FC236}">
                <a16:creationId xmlns:a16="http://schemas.microsoft.com/office/drawing/2014/main" id="{0B8DECCE-8CA5-4870-9FD6-D3C8AFC4A1B9}"/>
              </a:ext>
            </a:extLst>
          </p:cNvPr>
          <p:cNvSpPr/>
          <p:nvPr/>
        </p:nvSpPr>
        <p:spPr bwMode="auto">
          <a:xfrm>
            <a:off x="680473" y="5555722"/>
            <a:ext cx="259096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Naming Standards</a:t>
            </a:r>
          </a:p>
        </p:txBody>
      </p:sp>
      <p:sp>
        <p:nvSpPr>
          <p:cNvPr id="10" name="Rectangle 9">
            <a:extLst>
              <a:ext uri="{FF2B5EF4-FFF2-40B4-BE49-F238E27FC236}">
                <a16:creationId xmlns:a16="http://schemas.microsoft.com/office/drawing/2014/main" id="{7A3519EA-57F9-4DDE-BA9D-43BD3C697B21}"/>
              </a:ext>
            </a:extLst>
          </p:cNvPr>
          <p:cNvSpPr/>
          <p:nvPr/>
        </p:nvSpPr>
        <p:spPr bwMode="auto">
          <a:xfrm>
            <a:off x="3589869" y="5555722"/>
            <a:ext cx="2586682"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Subscription Design</a:t>
            </a:r>
          </a:p>
        </p:txBody>
      </p:sp>
      <p:sp>
        <p:nvSpPr>
          <p:cNvPr id="11" name="Rectangle 10">
            <a:extLst>
              <a:ext uri="{FF2B5EF4-FFF2-40B4-BE49-F238E27FC236}">
                <a16:creationId xmlns:a16="http://schemas.microsoft.com/office/drawing/2014/main" id="{D0AFDB51-7E40-44BC-80BF-386BD3253DAD}"/>
              </a:ext>
            </a:extLst>
          </p:cNvPr>
          <p:cNvSpPr/>
          <p:nvPr/>
        </p:nvSpPr>
        <p:spPr bwMode="auto">
          <a:xfrm>
            <a:off x="680474" y="4900950"/>
            <a:ext cx="259096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Management Groups</a:t>
            </a:r>
          </a:p>
        </p:txBody>
      </p:sp>
      <p:sp>
        <p:nvSpPr>
          <p:cNvPr id="12" name="Rectangle 11">
            <a:extLst>
              <a:ext uri="{FF2B5EF4-FFF2-40B4-BE49-F238E27FC236}">
                <a16:creationId xmlns:a16="http://schemas.microsoft.com/office/drawing/2014/main" id="{362EBF82-90B0-44CF-A912-8DFF0FA92809}"/>
              </a:ext>
            </a:extLst>
          </p:cNvPr>
          <p:cNvSpPr/>
          <p:nvPr/>
        </p:nvSpPr>
        <p:spPr bwMode="auto">
          <a:xfrm>
            <a:off x="6494985" y="5555722"/>
            <a:ext cx="2586682"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Cost &amp; Billing</a:t>
            </a:r>
          </a:p>
        </p:txBody>
      </p:sp>
      <p:sp>
        <p:nvSpPr>
          <p:cNvPr id="13" name="Rectangle 12">
            <a:extLst>
              <a:ext uri="{FF2B5EF4-FFF2-40B4-BE49-F238E27FC236}">
                <a16:creationId xmlns:a16="http://schemas.microsoft.com/office/drawing/2014/main" id="{72692D52-FE54-427C-9D71-8E380017D96D}"/>
              </a:ext>
            </a:extLst>
          </p:cNvPr>
          <p:cNvSpPr/>
          <p:nvPr/>
        </p:nvSpPr>
        <p:spPr bwMode="auto">
          <a:xfrm>
            <a:off x="9400101" y="5555722"/>
            <a:ext cx="2586682" cy="546267"/>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Monitoring</a:t>
            </a:r>
          </a:p>
        </p:txBody>
      </p:sp>
      <p:sp>
        <p:nvSpPr>
          <p:cNvPr id="14" name="Rectangle 13">
            <a:extLst>
              <a:ext uri="{FF2B5EF4-FFF2-40B4-BE49-F238E27FC236}">
                <a16:creationId xmlns:a16="http://schemas.microsoft.com/office/drawing/2014/main" id="{B6932005-4C14-44B4-BDB4-CFC5AA9F2F1A}"/>
              </a:ext>
            </a:extLst>
          </p:cNvPr>
          <p:cNvSpPr/>
          <p:nvPr/>
        </p:nvSpPr>
        <p:spPr bwMode="auto">
          <a:xfrm>
            <a:off x="3589871" y="4900950"/>
            <a:ext cx="258668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Resource Groups</a:t>
            </a:r>
          </a:p>
          <a:p>
            <a:pPr algn="ctr" defTabSz="914300"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8E64954E-A582-4FB2-B867-07017EC4C8F2}"/>
              </a:ext>
            </a:extLst>
          </p:cNvPr>
          <p:cNvSpPr/>
          <p:nvPr/>
        </p:nvSpPr>
        <p:spPr bwMode="auto">
          <a:xfrm>
            <a:off x="5228284" y="4246933"/>
            <a:ext cx="1924786"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Storage Design </a:t>
            </a:r>
          </a:p>
          <a:p>
            <a:pPr algn="ctr" defTabSz="914300" fontAlgn="base">
              <a:lnSpc>
                <a:spcPct val="90000"/>
              </a:lnSpc>
              <a:spcBef>
                <a:spcPct val="0"/>
              </a:spcBef>
              <a:spcAft>
                <a:spcPct val="0"/>
              </a:spcAft>
            </a:pP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(Disks, Files, Blobs, CDN)</a:t>
            </a:r>
          </a:p>
        </p:txBody>
      </p:sp>
      <p:sp>
        <p:nvSpPr>
          <p:cNvPr id="16" name="Rectangle 15">
            <a:extLst>
              <a:ext uri="{FF2B5EF4-FFF2-40B4-BE49-F238E27FC236}">
                <a16:creationId xmlns:a16="http://schemas.microsoft.com/office/drawing/2014/main" id="{89B4560E-59FB-498D-AB37-24BB83ED95A8}"/>
              </a:ext>
            </a:extLst>
          </p:cNvPr>
          <p:cNvSpPr/>
          <p:nvPr/>
        </p:nvSpPr>
        <p:spPr bwMode="auto">
          <a:xfrm>
            <a:off x="9400101" y="4894213"/>
            <a:ext cx="2586681" cy="546267"/>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66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Policy / Security Center</a:t>
            </a:r>
          </a:p>
        </p:txBody>
      </p:sp>
      <p:sp>
        <p:nvSpPr>
          <p:cNvPr id="17" name="Rectangle 16">
            <a:extLst>
              <a:ext uri="{FF2B5EF4-FFF2-40B4-BE49-F238E27FC236}">
                <a16:creationId xmlns:a16="http://schemas.microsoft.com/office/drawing/2014/main" id="{AE2EDA74-A083-4B27-9029-57A4C9B53AEA}"/>
              </a:ext>
            </a:extLst>
          </p:cNvPr>
          <p:cNvSpPr/>
          <p:nvPr/>
        </p:nvSpPr>
        <p:spPr bwMode="auto">
          <a:xfrm>
            <a:off x="541605" y="2911798"/>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Storage for VMs</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(Disks, Files)</a:t>
            </a:r>
          </a:p>
        </p:txBody>
      </p:sp>
      <p:sp>
        <p:nvSpPr>
          <p:cNvPr id="18" name="Rectangle 17">
            <a:extLst>
              <a:ext uri="{FF2B5EF4-FFF2-40B4-BE49-F238E27FC236}">
                <a16:creationId xmlns:a16="http://schemas.microsoft.com/office/drawing/2014/main" id="{78236B40-A4ED-4454-805F-9DDCF0E01987}"/>
              </a:ext>
            </a:extLst>
          </p:cNvPr>
          <p:cNvSpPr/>
          <p:nvPr/>
        </p:nvSpPr>
        <p:spPr bwMode="auto">
          <a:xfrm>
            <a:off x="6774801" y="2920493"/>
            <a:ext cx="258668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Storage for Apps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(Blobs, CDN)</a:t>
            </a:r>
          </a:p>
        </p:txBody>
      </p:sp>
      <p:sp>
        <p:nvSpPr>
          <p:cNvPr id="19" name="Rectangle 18">
            <a:extLst>
              <a:ext uri="{FF2B5EF4-FFF2-40B4-BE49-F238E27FC236}">
                <a16:creationId xmlns:a16="http://schemas.microsoft.com/office/drawing/2014/main" id="{8033861E-8210-41DF-B147-F5618205FAD7}"/>
              </a:ext>
            </a:extLst>
          </p:cNvPr>
          <p:cNvSpPr/>
          <p:nvPr/>
        </p:nvSpPr>
        <p:spPr bwMode="auto">
          <a:xfrm>
            <a:off x="6494986" y="4900950"/>
            <a:ext cx="258668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Identity and Access</a:t>
            </a:r>
          </a:p>
        </p:txBody>
      </p:sp>
      <p:sp>
        <p:nvSpPr>
          <p:cNvPr id="20" name="Rectangle 19">
            <a:extLst>
              <a:ext uri="{FF2B5EF4-FFF2-40B4-BE49-F238E27FC236}">
                <a16:creationId xmlns:a16="http://schemas.microsoft.com/office/drawing/2014/main" id="{E0F8D448-BE35-4A48-B1C6-C1F16E61ACDA}"/>
              </a:ext>
            </a:extLst>
          </p:cNvPr>
          <p:cNvSpPr/>
          <p:nvPr/>
        </p:nvSpPr>
        <p:spPr bwMode="auto">
          <a:xfrm>
            <a:off x="680474" y="4246933"/>
            <a:ext cx="4395355"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Network Design</a:t>
            </a:r>
          </a:p>
          <a:p>
            <a:pPr algn="ctr" defTabSz="914300" fontAlgn="base">
              <a:lnSpc>
                <a:spcPct val="90000"/>
              </a:lnSpc>
              <a:spcBef>
                <a:spcPct val="0"/>
              </a:spcBef>
              <a:spcAft>
                <a:spcPct val="0"/>
              </a:spcAft>
            </a:pP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r>
              <a:rPr lang="en-US" sz="1079"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Vnet</a:t>
            </a: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 Hybrid, Firewall, Hub/Spoke, Front Door, Endpoints, xxx)</a:t>
            </a:r>
          </a:p>
        </p:txBody>
      </p:sp>
      <p:sp>
        <p:nvSpPr>
          <p:cNvPr id="21" name="Rectangle 20">
            <a:extLst>
              <a:ext uri="{FF2B5EF4-FFF2-40B4-BE49-F238E27FC236}">
                <a16:creationId xmlns:a16="http://schemas.microsoft.com/office/drawing/2014/main" id="{9FB0FF55-C612-4EFC-9798-D41D30FFC848}"/>
              </a:ext>
            </a:extLst>
          </p:cNvPr>
          <p:cNvSpPr/>
          <p:nvPr/>
        </p:nvSpPr>
        <p:spPr bwMode="auto">
          <a:xfrm>
            <a:off x="3251931" y="2909455"/>
            <a:ext cx="259096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Network</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(Simple </a:t>
            </a:r>
            <a:r>
              <a:rPr lang="en-US" sz="1177"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Vnet</a:t>
            </a: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p>
        </p:txBody>
      </p:sp>
      <p:sp>
        <p:nvSpPr>
          <p:cNvPr id="22" name="Rectangle 21">
            <a:extLst>
              <a:ext uri="{FF2B5EF4-FFF2-40B4-BE49-F238E27FC236}">
                <a16:creationId xmlns:a16="http://schemas.microsoft.com/office/drawing/2014/main" id="{0D126108-4CBE-424C-8F1B-FAB3AE1EC024}"/>
              </a:ext>
            </a:extLst>
          </p:cNvPr>
          <p:cNvSpPr/>
          <p:nvPr/>
        </p:nvSpPr>
        <p:spPr bwMode="auto">
          <a:xfrm>
            <a:off x="9450138" y="2912256"/>
            <a:ext cx="259096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Network</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(Endpoints)</a:t>
            </a:r>
          </a:p>
        </p:txBody>
      </p:sp>
      <p:sp>
        <p:nvSpPr>
          <p:cNvPr id="23" name="Rectangle 22">
            <a:extLst>
              <a:ext uri="{FF2B5EF4-FFF2-40B4-BE49-F238E27FC236}">
                <a16:creationId xmlns:a16="http://schemas.microsoft.com/office/drawing/2014/main" id="{35C19CA0-C0D6-4ABB-9330-E78B1E57FFA2}"/>
              </a:ext>
            </a:extLst>
          </p:cNvPr>
          <p:cNvSpPr/>
          <p:nvPr/>
        </p:nvSpPr>
        <p:spPr bwMode="auto">
          <a:xfrm>
            <a:off x="7290999" y="4246933"/>
            <a:ext cx="2398471"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Compute Design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(VMs, Containers, Apps, </a:t>
            </a:r>
            <a:r>
              <a:rPr lang="en-US" sz="1177"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etc</a:t>
            </a: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p>
        </p:txBody>
      </p:sp>
      <p:sp>
        <p:nvSpPr>
          <p:cNvPr id="24" name="Rectangle 23">
            <a:extLst>
              <a:ext uri="{FF2B5EF4-FFF2-40B4-BE49-F238E27FC236}">
                <a16:creationId xmlns:a16="http://schemas.microsoft.com/office/drawing/2014/main" id="{7540126E-F84B-46FB-B5F9-B88EAFEAFF12}"/>
              </a:ext>
            </a:extLst>
          </p:cNvPr>
          <p:cNvSpPr/>
          <p:nvPr/>
        </p:nvSpPr>
        <p:spPr bwMode="auto">
          <a:xfrm>
            <a:off x="9827400" y="4246933"/>
            <a:ext cx="2159383"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Data Design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(Structured, unstructured)</a:t>
            </a:r>
          </a:p>
        </p:txBody>
      </p:sp>
      <p:sp>
        <p:nvSpPr>
          <p:cNvPr id="25" name="Rectangle 24">
            <a:extLst>
              <a:ext uri="{FF2B5EF4-FFF2-40B4-BE49-F238E27FC236}">
                <a16:creationId xmlns:a16="http://schemas.microsoft.com/office/drawing/2014/main" id="{2D4FD1DD-84DD-4AF3-9CED-4E99813F2BBF}"/>
              </a:ext>
            </a:extLst>
          </p:cNvPr>
          <p:cNvSpPr/>
          <p:nvPr/>
        </p:nvSpPr>
        <p:spPr bwMode="auto">
          <a:xfrm>
            <a:off x="541605" y="2269912"/>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Compute</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(VMs)</a:t>
            </a:r>
          </a:p>
        </p:txBody>
      </p:sp>
      <p:sp>
        <p:nvSpPr>
          <p:cNvPr id="26" name="Rectangle 25">
            <a:extLst>
              <a:ext uri="{FF2B5EF4-FFF2-40B4-BE49-F238E27FC236}">
                <a16:creationId xmlns:a16="http://schemas.microsoft.com/office/drawing/2014/main" id="{C5405E7D-105A-4730-AC05-807E9D14963F}"/>
              </a:ext>
            </a:extLst>
          </p:cNvPr>
          <p:cNvSpPr/>
          <p:nvPr/>
        </p:nvSpPr>
        <p:spPr bwMode="auto">
          <a:xfrm>
            <a:off x="3247849" y="2269912"/>
            <a:ext cx="259096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Data</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(SQL PaaS)</a:t>
            </a:r>
          </a:p>
        </p:txBody>
      </p:sp>
      <p:sp>
        <p:nvSpPr>
          <p:cNvPr id="27" name="Rectangle 26">
            <a:extLst>
              <a:ext uri="{FF2B5EF4-FFF2-40B4-BE49-F238E27FC236}">
                <a16:creationId xmlns:a16="http://schemas.microsoft.com/office/drawing/2014/main" id="{ECAD855E-2ABB-4E94-BD0F-C365D77591DD}"/>
              </a:ext>
            </a:extLst>
          </p:cNvPr>
          <p:cNvSpPr/>
          <p:nvPr/>
        </p:nvSpPr>
        <p:spPr bwMode="auto">
          <a:xfrm>
            <a:off x="6774801" y="2289790"/>
            <a:ext cx="258668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Compute</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(App service)</a:t>
            </a:r>
          </a:p>
        </p:txBody>
      </p:sp>
      <p:sp>
        <p:nvSpPr>
          <p:cNvPr id="28" name="Rectangle 27">
            <a:extLst>
              <a:ext uri="{FF2B5EF4-FFF2-40B4-BE49-F238E27FC236}">
                <a16:creationId xmlns:a16="http://schemas.microsoft.com/office/drawing/2014/main" id="{023656DB-C420-4702-8F66-DD0B77CFE355}"/>
              </a:ext>
            </a:extLst>
          </p:cNvPr>
          <p:cNvSpPr/>
          <p:nvPr/>
        </p:nvSpPr>
        <p:spPr bwMode="auto">
          <a:xfrm>
            <a:off x="9450138" y="2289790"/>
            <a:ext cx="259096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Data</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(PaaS/blob/stream – (un)Structure)</a:t>
            </a:r>
          </a:p>
        </p:txBody>
      </p:sp>
      <p:sp>
        <p:nvSpPr>
          <p:cNvPr id="29" name="Rectangle 28">
            <a:extLst>
              <a:ext uri="{FF2B5EF4-FFF2-40B4-BE49-F238E27FC236}">
                <a16:creationId xmlns:a16="http://schemas.microsoft.com/office/drawing/2014/main" id="{A5884CD8-E0D0-49EB-9EB0-69718E7BE642}"/>
              </a:ext>
            </a:extLst>
          </p:cNvPr>
          <p:cNvSpPr/>
          <p:nvPr/>
        </p:nvSpPr>
        <p:spPr bwMode="auto">
          <a:xfrm>
            <a:off x="541605" y="1635428"/>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Migration Tooling</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(ASR, DMS)</a:t>
            </a:r>
          </a:p>
        </p:txBody>
      </p:sp>
      <p:sp>
        <p:nvSpPr>
          <p:cNvPr id="31" name="TextBox 30">
            <a:extLst>
              <a:ext uri="{FF2B5EF4-FFF2-40B4-BE49-F238E27FC236}">
                <a16:creationId xmlns:a16="http://schemas.microsoft.com/office/drawing/2014/main" id="{41F9B16E-3801-4C45-A66B-1DB32CC0A212}"/>
              </a:ext>
            </a:extLst>
          </p:cNvPr>
          <p:cNvSpPr txBox="1"/>
          <p:nvPr/>
        </p:nvSpPr>
        <p:spPr>
          <a:xfrm>
            <a:off x="42341" y="6460867"/>
            <a:ext cx="1837499" cy="506961"/>
          </a:xfrm>
          <a:prstGeom prst="rect">
            <a:avLst/>
          </a:prstGeom>
          <a:noFill/>
        </p:spPr>
        <p:txBody>
          <a:bodyPr wrap="square" lIns="179306" tIns="143444" rIns="179306" bIns="143444" rtlCol="0">
            <a:spAutoFit/>
          </a:bodyPr>
          <a:lstStyle/>
          <a:p>
            <a:pPr defTabSz="914554">
              <a:lnSpc>
                <a:spcPct val="90000"/>
              </a:lnSpc>
              <a:spcAft>
                <a:spcPts val="588"/>
              </a:spcAft>
            </a:pPr>
            <a:r>
              <a:rPr lang="en-US" sz="1569">
                <a:gradFill>
                  <a:gsLst>
                    <a:gs pos="2917">
                      <a:srgbClr val="353535"/>
                    </a:gs>
                    <a:gs pos="30000">
                      <a:srgbClr val="353535"/>
                    </a:gs>
                  </a:gsLst>
                  <a:lin ang="5400000" scaled="0"/>
                </a:gradFill>
                <a:latin typeface="Segoe" panose="020B0502040504020203" pitchFamily="34" charset="0"/>
              </a:rPr>
              <a:t>Color Code:</a:t>
            </a:r>
          </a:p>
        </p:txBody>
      </p:sp>
      <p:sp>
        <p:nvSpPr>
          <p:cNvPr id="32" name="Rectangle 31">
            <a:extLst>
              <a:ext uri="{FF2B5EF4-FFF2-40B4-BE49-F238E27FC236}">
                <a16:creationId xmlns:a16="http://schemas.microsoft.com/office/drawing/2014/main" id="{BB1B2211-AEFC-48E4-9C1A-8D44AB920E18}"/>
              </a:ext>
            </a:extLst>
          </p:cNvPr>
          <p:cNvSpPr/>
          <p:nvPr/>
        </p:nvSpPr>
        <p:spPr bwMode="auto">
          <a:xfrm>
            <a:off x="1681433" y="6559230"/>
            <a:ext cx="2824763" cy="310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Tweak the Readiness Guide</a:t>
            </a:r>
          </a:p>
        </p:txBody>
      </p:sp>
      <p:sp>
        <p:nvSpPr>
          <p:cNvPr id="33" name="Rectangle 32">
            <a:extLst>
              <a:ext uri="{FF2B5EF4-FFF2-40B4-BE49-F238E27FC236}">
                <a16:creationId xmlns:a16="http://schemas.microsoft.com/office/drawing/2014/main" id="{767B7CAC-AFDC-463C-8A4C-08B3DB399A4D}"/>
              </a:ext>
            </a:extLst>
          </p:cNvPr>
          <p:cNvSpPr/>
          <p:nvPr/>
        </p:nvSpPr>
        <p:spPr bwMode="auto">
          <a:xfrm>
            <a:off x="4610968" y="6559933"/>
            <a:ext cx="3275708" cy="310801"/>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panose="020B0502040504020203" pitchFamily="34" charset="0"/>
                <a:cs typeface="Segoe UI" pitchFamily="34" charset="0"/>
              </a:rPr>
              <a:t>Theory/Considerations/Decision Guides</a:t>
            </a:r>
          </a:p>
        </p:txBody>
      </p:sp>
      <p:sp>
        <p:nvSpPr>
          <p:cNvPr id="34" name="Rectangle 33">
            <a:extLst>
              <a:ext uri="{FF2B5EF4-FFF2-40B4-BE49-F238E27FC236}">
                <a16:creationId xmlns:a16="http://schemas.microsoft.com/office/drawing/2014/main" id="{997AB5AE-B199-4746-B480-E741EA4CFDE1}"/>
              </a:ext>
            </a:extLst>
          </p:cNvPr>
          <p:cNvSpPr/>
          <p:nvPr/>
        </p:nvSpPr>
        <p:spPr bwMode="auto">
          <a:xfrm>
            <a:off x="7991448" y="6559229"/>
            <a:ext cx="4137607" cy="298723"/>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Prescriptive guidance in Readiness Guide (Extends theory)</a:t>
            </a:r>
          </a:p>
        </p:txBody>
      </p:sp>
      <p:sp>
        <p:nvSpPr>
          <p:cNvPr id="35" name="TextBox 34">
            <a:extLst>
              <a:ext uri="{FF2B5EF4-FFF2-40B4-BE49-F238E27FC236}">
                <a16:creationId xmlns:a16="http://schemas.microsoft.com/office/drawing/2014/main" id="{CA1BCF7C-E2B4-4AB8-BF45-B5F7D2C29F49}"/>
              </a:ext>
            </a:extLst>
          </p:cNvPr>
          <p:cNvSpPr txBox="1"/>
          <p:nvPr/>
        </p:nvSpPr>
        <p:spPr>
          <a:xfrm>
            <a:off x="6771160" y="1670892"/>
            <a:ext cx="4026707"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b="1">
                <a:solidFill>
                  <a:srgbClr val="EAEAEA">
                    <a:lumMod val="10000"/>
                  </a:srgbClr>
                </a:solidFill>
                <a:latin typeface="Segoe UI Semilight"/>
              </a:rPr>
              <a:t>Next: Out of scope for this release</a:t>
            </a:r>
            <a:endParaRPr lang="en-US" sz="2353" b="1">
              <a:solidFill>
                <a:srgbClr val="EAEAEA">
                  <a:lumMod val="10000"/>
                </a:srgbClr>
              </a:solidFill>
              <a:latin typeface="Segoe UI Semilight"/>
            </a:endParaRPr>
          </a:p>
        </p:txBody>
      </p:sp>
      <p:sp>
        <p:nvSpPr>
          <p:cNvPr id="37" name="Rectangle 36">
            <a:extLst>
              <a:ext uri="{FF2B5EF4-FFF2-40B4-BE49-F238E27FC236}">
                <a16:creationId xmlns:a16="http://schemas.microsoft.com/office/drawing/2014/main" id="{9CF5D04D-3985-4B1D-87D0-D7EF5984AE3C}"/>
              </a:ext>
            </a:extLst>
          </p:cNvPr>
          <p:cNvSpPr/>
          <p:nvPr/>
        </p:nvSpPr>
        <p:spPr bwMode="auto">
          <a:xfrm>
            <a:off x="3240947" y="1630369"/>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Policy</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(Audit only on ISO Policy)</a:t>
            </a:r>
          </a:p>
        </p:txBody>
      </p:sp>
      <p:sp>
        <p:nvSpPr>
          <p:cNvPr id="36" name="Title 1">
            <a:extLst>
              <a:ext uri="{FF2B5EF4-FFF2-40B4-BE49-F238E27FC236}">
                <a16:creationId xmlns:a16="http://schemas.microsoft.com/office/drawing/2014/main" id="{A1F3D2E1-6E3C-F343-B67D-59836830FEC0}"/>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CAF Ready: Landing Zones (Coming Soon)</a:t>
            </a:r>
            <a:endParaRPr lang="en-US" sz="1600">
              <a:solidFill>
                <a:srgbClr val="EAEAEA">
                  <a:lumMod val="10000"/>
                </a:srgb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34831882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0698CEF9-0E98-404E-A8C6-17AB01858584}"/>
              </a:ext>
            </a:extLst>
          </p:cNvPr>
          <p:cNvSpPr txBox="1"/>
          <p:nvPr/>
        </p:nvSpPr>
        <p:spPr>
          <a:xfrm>
            <a:off x="717143" y="2734072"/>
            <a:ext cx="1962974" cy="1938992"/>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Azure Migrate</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 Migration Assistant</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SQL Server Migration Assistant </a:t>
            </a:r>
          </a:p>
        </p:txBody>
      </p:sp>
      <p:grpSp>
        <p:nvGrpSpPr>
          <p:cNvPr id="103" name="Group 102">
            <a:extLst>
              <a:ext uri="{FF2B5EF4-FFF2-40B4-BE49-F238E27FC236}">
                <a16:creationId xmlns:a16="http://schemas.microsoft.com/office/drawing/2014/main" id="{EB9A1EB4-E1F2-4703-B219-4991518242AF}"/>
              </a:ext>
            </a:extLst>
          </p:cNvPr>
          <p:cNvGrpSpPr/>
          <p:nvPr/>
        </p:nvGrpSpPr>
        <p:grpSpPr>
          <a:xfrm>
            <a:off x="518888" y="1540439"/>
            <a:ext cx="2359484" cy="523350"/>
            <a:chOff x="584843" y="2032954"/>
            <a:chExt cx="2359517" cy="523357"/>
          </a:xfrm>
        </p:grpSpPr>
        <p:sp>
          <p:nvSpPr>
            <p:cNvPr id="92" name="magnify" title="Icon of a magnifying glass">
              <a:extLst>
                <a:ext uri="{FF2B5EF4-FFF2-40B4-BE49-F238E27FC236}">
                  <a16:creationId xmlns:a16="http://schemas.microsoft.com/office/drawing/2014/main" id="{9CC5E731-F9B2-49E9-86B2-F46BE9C4A6D5}"/>
                </a:ext>
              </a:extLst>
            </p:cNvPr>
            <p:cNvSpPr>
              <a:spLocks noChangeAspect="1" noEditPoints="1"/>
            </p:cNvSpPr>
            <p:nvPr/>
          </p:nvSpPr>
          <p:spPr bwMode="auto">
            <a:xfrm flipH="1">
              <a:off x="584843" y="2032954"/>
              <a:ext cx="544110" cy="52335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5" rIns="91413" bIns="45705" numCol="1" anchor="t" anchorCtr="0" compatLnSpc="1">
              <a:prstTxWarp prst="textNoShape">
                <a:avLst/>
              </a:prstTxWarp>
            </a:bodyPr>
            <a:lstStyle/>
            <a:p>
              <a:pPr defTabSz="932395">
                <a:defRPr/>
              </a:pPr>
              <a:endParaRPr lang="en-US" sz="1765" kern="0">
                <a:solidFill>
                  <a:srgbClr val="1A1A1A"/>
                </a:solidFill>
                <a:latin typeface="Segoe UI Semilight" panose="020B0402040204020203" pitchFamily="34" charset="0"/>
                <a:cs typeface="Segoe UI Semilight" panose="020B0402040204020203" pitchFamily="34" charset="0"/>
              </a:endParaRPr>
            </a:p>
          </p:txBody>
        </p:sp>
        <p:sp>
          <p:nvSpPr>
            <p:cNvPr id="99" name="TextBox 98">
              <a:extLst>
                <a:ext uri="{FF2B5EF4-FFF2-40B4-BE49-F238E27FC236}">
                  <a16:creationId xmlns:a16="http://schemas.microsoft.com/office/drawing/2014/main" id="{FB63413F-E738-42F5-8A9C-DF27EB97BD41}"/>
                </a:ext>
              </a:extLst>
            </p:cNvPr>
            <p:cNvSpPr txBox="1"/>
            <p:nvPr/>
          </p:nvSpPr>
          <p:spPr>
            <a:xfrm>
              <a:off x="1283648" y="2032954"/>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Assess</a:t>
              </a:r>
            </a:p>
          </p:txBody>
        </p:sp>
      </p:grpSp>
      <p:grpSp>
        <p:nvGrpSpPr>
          <p:cNvPr id="124" name="Group 123">
            <a:extLst>
              <a:ext uri="{FF2B5EF4-FFF2-40B4-BE49-F238E27FC236}">
                <a16:creationId xmlns:a16="http://schemas.microsoft.com/office/drawing/2014/main" id="{8A169606-CADD-4CEC-AC3F-82FB4CCC6061}"/>
              </a:ext>
            </a:extLst>
          </p:cNvPr>
          <p:cNvGrpSpPr/>
          <p:nvPr/>
        </p:nvGrpSpPr>
        <p:grpSpPr>
          <a:xfrm>
            <a:off x="6396539" y="1545305"/>
            <a:ext cx="2365394" cy="483286"/>
            <a:chOff x="6578613" y="2032952"/>
            <a:chExt cx="2365427" cy="483293"/>
          </a:xfrm>
        </p:grpSpPr>
        <p:grpSp>
          <p:nvGrpSpPr>
            <p:cNvPr id="79" name="Group 78">
              <a:extLst>
                <a:ext uri="{FF2B5EF4-FFF2-40B4-BE49-F238E27FC236}">
                  <a16:creationId xmlns:a16="http://schemas.microsoft.com/office/drawing/2014/main" id="{6033D4FC-C216-421C-88F2-FD394B10DE6C}"/>
                </a:ext>
              </a:extLst>
            </p:cNvPr>
            <p:cNvGrpSpPr/>
            <p:nvPr/>
          </p:nvGrpSpPr>
          <p:grpSpPr>
            <a:xfrm>
              <a:off x="6578613" y="2037712"/>
              <a:ext cx="544108" cy="478533"/>
              <a:chOff x="10082121" y="5760490"/>
              <a:chExt cx="536745" cy="442025"/>
            </a:xfrm>
          </p:grpSpPr>
          <p:sp>
            <p:nvSpPr>
              <p:cNvPr id="80" name="Freeform 1403">
                <a:extLst>
                  <a:ext uri="{FF2B5EF4-FFF2-40B4-BE49-F238E27FC236}">
                    <a16:creationId xmlns:a16="http://schemas.microsoft.com/office/drawing/2014/main" id="{DCC581D5-2849-4694-9892-C63F50916D38}"/>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1" name="Freeform 1404">
                <a:extLst>
                  <a:ext uri="{FF2B5EF4-FFF2-40B4-BE49-F238E27FC236}">
                    <a16:creationId xmlns:a16="http://schemas.microsoft.com/office/drawing/2014/main" id="{CF66B5A9-E927-4715-A2FF-A5AC8AF363F9}"/>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2" name="Freeform 1405">
                <a:extLst>
                  <a:ext uri="{FF2B5EF4-FFF2-40B4-BE49-F238E27FC236}">
                    <a16:creationId xmlns:a16="http://schemas.microsoft.com/office/drawing/2014/main" id="{26AB4327-FF9C-4E90-892C-DFE38BD7C25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3" name="Freeform 1406">
                <a:extLst>
                  <a:ext uri="{FF2B5EF4-FFF2-40B4-BE49-F238E27FC236}">
                    <a16:creationId xmlns:a16="http://schemas.microsoft.com/office/drawing/2014/main" id="{0421C2EE-1D67-44AF-B1CB-3C083112647F}"/>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4" name="Freeform 1407">
                <a:extLst>
                  <a:ext uri="{FF2B5EF4-FFF2-40B4-BE49-F238E27FC236}">
                    <a16:creationId xmlns:a16="http://schemas.microsoft.com/office/drawing/2014/main" id="{C3D31AE8-9B88-4FE3-AEF5-77A998EFF806}"/>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5" name="Freeform 1408">
                <a:extLst>
                  <a:ext uri="{FF2B5EF4-FFF2-40B4-BE49-F238E27FC236}">
                    <a16:creationId xmlns:a16="http://schemas.microsoft.com/office/drawing/2014/main" id="{20A78EA9-B899-40A1-997A-771ECCA0F1FA}"/>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grpSp>
        <p:sp>
          <p:nvSpPr>
            <p:cNvPr id="109" name="TextBox 108">
              <a:extLst>
                <a:ext uri="{FF2B5EF4-FFF2-40B4-BE49-F238E27FC236}">
                  <a16:creationId xmlns:a16="http://schemas.microsoft.com/office/drawing/2014/main" id="{28F98FE1-0BCE-4B77-ABBE-563D21F6F7F5}"/>
                </a:ext>
              </a:extLst>
            </p:cNvPr>
            <p:cNvSpPr txBox="1"/>
            <p:nvPr/>
          </p:nvSpPr>
          <p:spPr>
            <a:xfrm>
              <a:off x="7283328" y="2032952"/>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Optimize</a:t>
              </a:r>
            </a:p>
          </p:txBody>
        </p:sp>
      </p:grpSp>
      <p:grpSp>
        <p:nvGrpSpPr>
          <p:cNvPr id="125" name="Group 124">
            <a:extLst>
              <a:ext uri="{FF2B5EF4-FFF2-40B4-BE49-F238E27FC236}">
                <a16:creationId xmlns:a16="http://schemas.microsoft.com/office/drawing/2014/main" id="{90855464-96C1-4347-B869-809CB69860A6}"/>
              </a:ext>
            </a:extLst>
          </p:cNvPr>
          <p:cNvGrpSpPr/>
          <p:nvPr/>
        </p:nvGrpSpPr>
        <p:grpSpPr>
          <a:xfrm>
            <a:off x="9406950" y="1561459"/>
            <a:ext cx="2354256" cy="861774"/>
            <a:chOff x="9586637" y="2027769"/>
            <a:chExt cx="2354289" cy="861786"/>
          </a:xfrm>
        </p:grpSpPr>
        <p:sp>
          <p:nvSpPr>
            <p:cNvPr id="93" name="Freeform 16">
              <a:extLst>
                <a:ext uri="{FF2B5EF4-FFF2-40B4-BE49-F238E27FC236}">
                  <a16:creationId xmlns:a16="http://schemas.microsoft.com/office/drawing/2014/main" id="{51BD6659-04E3-4275-8D39-6415335FD5CB}"/>
                </a:ext>
              </a:extLst>
            </p:cNvPr>
            <p:cNvSpPr>
              <a:spLocks noEditPoints="1"/>
            </p:cNvSpPr>
            <p:nvPr/>
          </p:nvSpPr>
          <p:spPr bwMode="auto">
            <a:xfrm>
              <a:off x="9586637" y="2086799"/>
              <a:ext cx="538882" cy="46951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0078D4"/>
            </a:solidFill>
            <a:ln w="0">
              <a:solidFill>
                <a:srgbClr val="0078D4"/>
              </a:solidFill>
              <a:prstDash val="solid"/>
              <a:round/>
              <a:headEnd/>
              <a:tailEnd/>
            </a:ln>
          </p:spPr>
          <p:txBody>
            <a:bodyPr vert="horz" wrap="square" lIns="91438" tIns="45719" rIns="91438" bIns="45719" numCol="1" anchor="t" anchorCtr="0" compatLnSpc="1">
              <a:prstTxWarp prst="textNoShape">
                <a:avLst/>
              </a:prstTxWarp>
            </a:bodyPr>
            <a:lstStyle/>
            <a:p>
              <a:pPr defTabSz="914378"/>
              <a:endParaRPr lang="en-US" sz="1765">
                <a:solidFill>
                  <a:srgbClr val="1A1A1A"/>
                </a:solidFill>
                <a:latin typeface="Segoe UI"/>
              </a:endParaRPr>
            </a:p>
          </p:txBody>
        </p:sp>
        <p:sp>
          <p:nvSpPr>
            <p:cNvPr id="112" name="TextBox 111">
              <a:extLst>
                <a:ext uri="{FF2B5EF4-FFF2-40B4-BE49-F238E27FC236}">
                  <a16:creationId xmlns:a16="http://schemas.microsoft.com/office/drawing/2014/main" id="{F4E12F05-C0C7-49A8-9EB2-56BCB133C95F}"/>
                </a:ext>
              </a:extLst>
            </p:cNvPr>
            <p:cNvSpPr txBox="1"/>
            <p:nvPr/>
          </p:nvSpPr>
          <p:spPr>
            <a:xfrm>
              <a:off x="10280214" y="2027769"/>
              <a:ext cx="1660712" cy="861786"/>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Secure &amp; Manage</a:t>
              </a:r>
            </a:p>
          </p:txBody>
        </p:sp>
      </p:grpSp>
      <p:grpSp>
        <p:nvGrpSpPr>
          <p:cNvPr id="123" name="Group 122">
            <a:extLst>
              <a:ext uri="{FF2B5EF4-FFF2-40B4-BE49-F238E27FC236}">
                <a16:creationId xmlns:a16="http://schemas.microsoft.com/office/drawing/2014/main" id="{652221A3-BD6B-481C-95E5-3CB2A76F06A3}"/>
              </a:ext>
            </a:extLst>
          </p:cNvPr>
          <p:cNvGrpSpPr/>
          <p:nvPr/>
        </p:nvGrpSpPr>
        <p:grpSpPr>
          <a:xfrm>
            <a:off x="3386129" y="1540438"/>
            <a:ext cx="2362438" cy="456452"/>
            <a:chOff x="3581729" y="2032952"/>
            <a:chExt cx="2362471" cy="456458"/>
          </a:xfrm>
        </p:grpSpPr>
        <p:sp>
          <p:nvSpPr>
            <p:cNvPr id="106" name="TextBox 105">
              <a:extLst>
                <a:ext uri="{FF2B5EF4-FFF2-40B4-BE49-F238E27FC236}">
                  <a16:creationId xmlns:a16="http://schemas.microsoft.com/office/drawing/2014/main" id="{2CD60D2A-870F-4F23-9D27-53CE8B2C60E9}"/>
                </a:ext>
              </a:extLst>
            </p:cNvPr>
            <p:cNvSpPr txBox="1"/>
            <p:nvPr/>
          </p:nvSpPr>
          <p:spPr>
            <a:xfrm>
              <a:off x="4283488" y="2032952"/>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Migrate</a:t>
              </a:r>
            </a:p>
          </p:txBody>
        </p:sp>
        <p:grpSp>
          <p:nvGrpSpPr>
            <p:cNvPr id="113" name="Group 112">
              <a:extLst>
                <a:ext uri="{FF2B5EF4-FFF2-40B4-BE49-F238E27FC236}">
                  <a16:creationId xmlns:a16="http://schemas.microsoft.com/office/drawing/2014/main" id="{F386B042-8A40-4F55-BB36-AACE7B5A1081}"/>
                </a:ext>
              </a:extLst>
            </p:cNvPr>
            <p:cNvGrpSpPr/>
            <p:nvPr/>
          </p:nvGrpSpPr>
          <p:grpSpPr>
            <a:xfrm>
              <a:off x="3581729" y="2032952"/>
              <a:ext cx="544108" cy="456458"/>
              <a:chOff x="5131285" y="3324385"/>
              <a:chExt cx="661942" cy="509185"/>
            </a:xfrm>
          </p:grpSpPr>
          <p:sp>
            <p:nvSpPr>
              <p:cNvPr id="114" name="Freeform 48">
                <a:extLst>
                  <a:ext uri="{FF2B5EF4-FFF2-40B4-BE49-F238E27FC236}">
                    <a16:creationId xmlns:a16="http://schemas.microsoft.com/office/drawing/2014/main" id="{CE5641F2-E2FF-4574-93A8-5CF9543F9EB3}"/>
                  </a:ext>
                </a:extLst>
              </p:cNvPr>
              <p:cNvSpPr>
                <a:spLocks/>
              </p:cNvSpPr>
              <p:nvPr/>
            </p:nvSpPr>
            <p:spPr bwMode="auto">
              <a:xfrm>
                <a:off x="5131285" y="3613816"/>
                <a:ext cx="661942" cy="219754"/>
              </a:xfrm>
              <a:custGeom>
                <a:avLst/>
                <a:gdLst>
                  <a:gd name="T0" fmla="*/ 0 w 257"/>
                  <a:gd name="T1" fmla="*/ 85 h 85"/>
                  <a:gd name="T2" fmla="*/ 0 w 257"/>
                  <a:gd name="T3" fmla="*/ 85 h 85"/>
                  <a:gd name="T4" fmla="*/ 257 w 257"/>
                  <a:gd name="T5" fmla="*/ 0 h 85"/>
                  <a:gd name="T6" fmla="*/ 29 w 257"/>
                  <a:gd name="T7" fmla="*/ 0 h 85"/>
                  <a:gd name="T8" fmla="*/ 0 w 257"/>
                  <a:gd name="T9" fmla="*/ 85 h 85"/>
                </a:gdLst>
                <a:ahLst/>
                <a:cxnLst>
                  <a:cxn ang="0">
                    <a:pos x="T0" y="T1"/>
                  </a:cxn>
                  <a:cxn ang="0">
                    <a:pos x="T2" y="T3"/>
                  </a:cxn>
                  <a:cxn ang="0">
                    <a:pos x="T4" y="T5"/>
                  </a:cxn>
                  <a:cxn ang="0">
                    <a:pos x="T6" y="T7"/>
                  </a:cxn>
                  <a:cxn ang="0">
                    <a:pos x="T8" y="T9"/>
                  </a:cxn>
                </a:cxnLst>
                <a:rect l="0" t="0" r="r" b="b"/>
                <a:pathLst>
                  <a:path w="257" h="85">
                    <a:moveTo>
                      <a:pt x="0" y="85"/>
                    </a:moveTo>
                    <a:lnTo>
                      <a:pt x="0" y="85"/>
                    </a:lnTo>
                    <a:lnTo>
                      <a:pt x="257" y="0"/>
                    </a:lnTo>
                    <a:lnTo>
                      <a:pt x="29" y="0"/>
                    </a:lnTo>
                    <a:lnTo>
                      <a:pt x="0" y="85"/>
                    </a:lnTo>
                    <a:close/>
                  </a:path>
                </a:pathLst>
              </a:custGeom>
              <a:solidFill>
                <a:schemeClr val="bg1"/>
              </a:solidFill>
              <a:ln w="19050">
                <a:solidFill>
                  <a:schemeClr val="accent1"/>
                </a:solidFill>
                <a:prstDash val="solid"/>
                <a:round/>
                <a:headEnd/>
                <a:tailEnd/>
              </a:ln>
            </p:spPr>
            <p:txBody>
              <a:bodyPr vert="horz" wrap="square" lIns="93259" tIns="46629" rIns="93259" bIns="46629" numCol="1" anchor="t" anchorCtr="0" compatLnSpc="1">
                <a:prstTxWarp prst="textNoShape">
                  <a:avLst/>
                </a:prstTxWarp>
              </a:bodyPr>
              <a:lstStyle/>
              <a:p>
                <a:pPr defTabSz="914378"/>
                <a:endParaRPr lang="en-US" sz="1836">
                  <a:solidFill>
                    <a:srgbClr val="1A1A1A"/>
                  </a:solidFill>
                  <a:latin typeface="Segoe UI"/>
                </a:endParaRPr>
              </a:p>
            </p:txBody>
          </p:sp>
          <p:sp>
            <p:nvSpPr>
              <p:cNvPr id="115" name="Freeform 49">
                <a:extLst>
                  <a:ext uri="{FF2B5EF4-FFF2-40B4-BE49-F238E27FC236}">
                    <a16:creationId xmlns:a16="http://schemas.microsoft.com/office/drawing/2014/main" id="{785190B0-FF1B-4E90-9537-7F1D632F90B8}"/>
                  </a:ext>
                </a:extLst>
              </p:cNvPr>
              <p:cNvSpPr>
                <a:spLocks/>
              </p:cNvSpPr>
              <p:nvPr/>
            </p:nvSpPr>
            <p:spPr bwMode="auto">
              <a:xfrm>
                <a:off x="5131285" y="3324385"/>
                <a:ext cx="661942" cy="219754"/>
              </a:xfrm>
              <a:custGeom>
                <a:avLst/>
                <a:gdLst>
                  <a:gd name="T0" fmla="*/ 0 w 257"/>
                  <a:gd name="T1" fmla="*/ 0 h 85"/>
                  <a:gd name="T2" fmla="*/ 0 w 257"/>
                  <a:gd name="T3" fmla="*/ 0 h 85"/>
                  <a:gd name="T4" fmla="*/ 29 w 257"/>
                  <a:gd name="T5" fmla="*/ 85 h 85"/>
                  <a:gd name="T6" fmla="*/ 257 w 257"/>
                  <a:gd name="T7" fmla="*/ 85 h 85"/>
                  <a:gd name="T8" fmla="*/ 0 w 257"/>
                  <a:gd name="T9" fmla="*/ 0 h 85"/>
                </a:gdLst>
                <a:ahLst/>
                <a:cxnLst>
                  <a:cxn ang="0">
                    <a:pos x="T0" y="T1"/>
                  </a:cxn>
                  <a:cxn ang="0">
                    <a:pos x="T2" y="T3"/>
                  </a:cxn>
                  <a:cxn ang="0">
                    <a:pos x="T4" y="T5"/>
                  </a:cxn>
                  <a:cxn ang="0">
                    <a:pos x="T6" y="T7"/>
                  </a:cxn>
                  <a:cxn ang="0">
                    <a:pos x="T8" y="T9"/>
                  </a:cxn>
                </a:cxnLst>
                <a:rect l="0" t="0" r="r" b="b"/>
                <a:pathLst>
                  <a:path w="257" h="85">
                    <a:moveTo>
                      <a:pt x="0" y="0"/>
                    </a:moveTo>
                    <a:lnTo>
                      <a:pt x="0" y="0"/>
                    </a:lnTo>
                    <a:lnTo>
                      <a:pt x="29" y="85"/>
                    </a:lnTo>
                    <a:lnTo>
                      <a:pt x="257" y="85"/>
                    </a:lnTo>
                    <a:lnTo>
                      <a:pt x="0" y="0"/>
                    </a:lnTo>
                    <a:close/>
                  </a:path>
                </a:pathLst>
              </a:custGeom>
              <a:solidFill>
                <a:schemeClr val="accent1"/>
              </a:solidFill>
              <a:ln w="0">
                <a:solidFill>
                  <a:schemeClr val="accent1"/>
                </a:solidFill>
                <a:prstDash val="solid"/>
                <a:round/>
                <a:headEnd/>
                <a:tailEnd/>
              </a:ln>
            </p:spPr>
            <p:txBody>
              <a:bodyPr vert="horz" wrap="square" lIns="93259" tIns="46629" rIns="93259" bIns="46629" numCol="1" anchor="t" anchorCtr="0" compatLnSpc="1">
                <a:prstTxWarp prst="textNoShape">
                  <a:avLst/>
                </a:prstTxWarp>
              </a:bodyPr>
              <a:lstStyle/>
              <a:p>
                <a:pPr defTabSz="914378"/>
                <a:endParaRPr lang="en-US" sz="1836">
                  <a:solidFill>
                    <a:srgbClr val="1A1A1A"/>
                  </a:solidFill>
                  <a:latin typeface="Segoe UI"/>
                </a:endParaRPr>
              </a:p>
            </p:txBody>
          </p:sp>
        </p:grpSp>
      </p:grpSp>
      <p:sp>
        <p:nvSpPr>
          <p:cNvPr id="116" name="TextBox 115">
            <a:extLst>
              <a:ext uri="{FF2B5EF4-FFF2-40B4-BE49-F238E27FC236}">
                <a16:creationId xmlns:a16="http://schemas.microsoft.com/office/drawing/2014/main" id="{7E0A608C-88F3-443D-AC51-FA9AE4B4D616}"/>
              </a:ext>
            </a:extLst>
          </p:cNvPr>
          <p:cNvSpPr txBox="1"/>
          <p:nvPr/>
        </p:nvSpPr>
        <p:spPr>
          <a:xfrm>
            <a:off x="3570957" y="2734073"/>
            <a:ext cx="1962974" cy="2215991"/>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Site Recovery</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Database Migration Service</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 Box</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p:txBody>
      </p:sp>
      <p:sp>
        <p:nvSpPr>
          <p:cNvPr id="117" name="TextBox 116">
            <a:extLst>
              <a:ext uri="{FF2B5EF4-FFF2-40B4-BE49-F238E27FC236}">
                <a16:creationId xmlns:a16="http://schemas.microsoft.com/office/drawing/2014/main" id="{B4EBFED0-CAC4-44A1-804C-82C48C7F51BE}"/>
              </a:ext>
            </a:extLst>
          </p:cNvPr>
          <p:cNvSpPr txBox="1"/>
          <p:nvPr/>
        </p:nvSpPr>
        <p:spPr>
          <a:xfrm>
            <a:off x="6744186" y="2734073"/>
            <a:ext cx="1962974" cy="276999"/>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Cost Management</a:t>
            </a:r>
          </a:p>
        </p:txBody>
      </p:sp>
      <p:sp>
        <p:nvSpPr>
          <p:cNvPr id="118" name="TextBox 117">
            <a:extLst>
              <a:ext uri="{FF2B5EF4-FFF2-40B4-BE49-F238E27FC236}">
                <a16:creationId xmlns:a16="http://schemas.microsoft.com/office/drawing/2014/main" id="{C8EE3B89-D4AB-4987-8DA8-B430298B874B}"/>
              </a:ext>
            </a:extLst>
          </p:cNvPr>
          <p:cNvSpPr txBox="1"/>
          <p:nvPr/>
        </p:nvSpPr>
        <p:spPr>
          <a:xfrm>
            <a:off x="9622684" y="2734072"/>
            <a:ext cx="1962974" cy="553998"/>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Security &amp; Management</a:t>
            </a:r>
          </a:p>
        </p:txBody>
      </p:sp>
      <p:cxnSp>
        <p:nvCxnSpPr>
          <p:cNvPr id="120" name="Straight Connector 119">
            <a:extLst>
              <a:ext uri="{FF2B5EF4-FFF2-40B4-BE49-F238E27FC236}">
                <a16:creationId xmlns:a16="http://schemas.microsoft.com/office/drawing/2014/main" id="{AE745CF5-EE45-40FA-9513-FA04C7520E81}"/>
              </a:ext>
            </a:extLst>
          </p:cNvPr>
          <p:cNvCxnSpPr/>
          <p:nvPr/>
        </p:nvCxnSpPr>
        <p:spPr>
          <a:xfrm flipV="1">
            <a:off x="3018398"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2905BA2-0CDD-4F66-AFCA-07BE032EF10F}"/>
              </a:ext>
            </a:extLst>
          </p:cNvPr>
          <p:cNvCxnSpPr/>
          <p:nvPr/>
        </p:nvCxnSpPr>
        <p:spPr>
          <a:xfrm flipV="1">
            <a:off x="6096000"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6E3DD17-D2EA-453C-A18A-ECFB8F57DCF5}"/>
              </a:ext>
            </a:extLst>
          </p:cNvPr>
          <p:cNvCxnSpPr/>
          <p:nvPr/>
        </p:nvCxnSpPr>
        <p:spPr>
          <a:xfrm flipV="1">
            <a:off x="9094105"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3C62AFC-090D-4B10-84F2-4D62697C6A93}"/>
              </a:ext>
            </a:extLst>
          </p:cNvPr>
          <p:cNvSpPr txBox="1"/>
          <p:nvPr/>
        </p:nvSpPr>
        <p:spPr>
          <a:xfrm>
            <a:off x="2921907" y="5743441"/>
            <a:ext cx="7151972" cy="241412"/>
          </a:xfrm>
          <a:prstGeom prst="rect">
            <a:avLst/>
          </a:prstGeom>
          <a:noFill/>
        </p:spPr>
        <p:txBody>
          <a:bodyPr wrap="square" lIns="0" tIns="0" rIns="0" bIns="0" rtlCol="0" anchor="t">
            <a:spAutoFit/>
          </a:bodyPr>
          <a:lstStyle/>
          <a:p>
            <a:pPr defTabSz="914378">
              <a:defRPr/>
            </a:pPr>
            <a:r>
              <a:rPr lang="en-US" sz="1569" b="1">
                <a:gradFill>
                  <a:gsLst>
                    <a:gs pos="2917">
                      <a:srgbClr val="1A1A1A"/>
                    </a:gs>
                    <a:gs pos="30000">
                      <a:srgbClr val="1A1A1A"/>
                    </a:gs>
                  </a:gsLst>
                  <a:lin ang="5400000" scaled="0"/>
                </a:gradFill>
                <a:latin typeface="Segoe UI"/>
              </a:rPr>
              <a:t>Azure Migration Guide:</a:t>
            </a:r>
            <a:r>
              <a:rPr lang="en-US" sz="1569" b="1">
                <a:gradFill>
                  <a:gsLst>
                    <a:gs pos="2917">
                      <a:srgbClr val="1A1A1A"/>
                    </a:gs>
                    <a:gs pos="30000">
                      <a:srgbClr val="1A1A1A"/>
                    </a:gs>
                  </a:gsLst>
                  <a:lin ang="5400000" scaled="0"/>
                </a:gradFill>
                <a:highlight>
                  <a:srgbClr val="FFFF00"/>
                </a:highlight>
                <a:latin typeface="Segoe UI"/>
              </a:rPr>
              <a:t> </a:t>
            </a:r>
            <a:r>
              <a:rPr lang="en-US" sz="1569" b="1">
                <a:solidFill>
                  <a:srgbClr val="1A1A1A"/>
                </a:solidFill>
                <a:highlight>
                  <a:srgbClr val="FFFF00"/>
                </a:highlight>
                <a:latin typeface="Segoe UI"/>
                <a:ea typeface="+mn-lt"/>
                <a:cs typeface="Segoe UI"/>
                <a:hlinkClick r:id="rId3"/>
              </a:rPr>
              <a:t>http://aka.ms/caf/migrate</a:t>
            </a:r>
            <a:endParaRPr lang="en-US" sz="1569" b="1">
              <a:gradFill>
                <a:gsLst>
                  <a:gs pos="2917">
                    <a:srgbClr val="1A1A1A"/>
                  </a:gs>
                  <a:gs pos="30000">
                    <a:srgbClr val="1A1A1A"/>
                  </a:gs>
                </a:gsLst>
                <a:lin ang="5400000" scaled="0"/>
              </a:gradFill>
              <a:highlight>
                <a:srgbClr val="FFFF00"/>
              </a:highlight>
              <a:latin typeface="Segoe UI"/>
              <a:cs typeface="Segoe UI"/>
            </a:endParaRPr>
          </a:p>
        </p:txBody>
      </p:sp>
      <p:sp>
        <p:nvSpPr>
          <p:cNvPr id="2" name="Rectangle 1">
            <a:extLst>
              <a:ext uri="{FF2B5EF4-FFF2-40B4-BE49-F238E27FC236}">
                <a16:creationId xmlns:a16="http://schemas.microsoft.com/office/drawing/2014/main" id="{37BCB112-EAE5-C940-A3D2-42095C1FB883}"/>
              </a:ext>
            </a:extLst>
          </p:cNvPr>
          <p:cNvSpPr/>
          <p:nvPr/>
        </p:nvSpPr>
        <p:spPr bwMode="auto">
          <a:xfrm>
            <a:off x="9293161" y="1446080"/>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672B115-18BB-804A-999D-E02BF16BCC5D}"/>
              </a:ext>
            </a:extLst>
          </p:cNvPr>
          <p:cNvSpPr/>
          <p:nvPr/>
        </p:nvSpPr>
        <p:spPr bwMode="auto">
          <a:xfrm>
            <a:off x="6293888"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speedometer_2" title="Icon of a spedometer showing fast speed">
            <a:extLst>
              <a:ext uri="{FF2B5EF4-FFF2-40B4-BE49-F238E27FC236}">
                <a16:creationId xmlns:a16="http://schemas.microsoft.com/office/drawing/2014/main" id="{6C0FA9FD-1458-644A-9E0A-35C11551BA7F}"/>
              </a:ext>
            </a:extLst>
          </p:cNvPr>
          <p:cNvSpPr>
            <a:spLocks noChangeAspect="1" noEditPoints="1"/>
          </p:cNvSpPr>
          <p:nvPr/>
        </p:nvSpPr>
        <p:spPr bwMode="auto">
          <a:xfrm>
            <a:off x="6477014" y="1638273"/>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36" name="Rectangle 35">
            <a:extLst>
              <a:ext uri="{FF2B5EF4-FFF2-40B4-BE49-F238E27FC236}">
                <a16:creationId xmlns:a16="http://schemas.microsoft.com/office/drawing/2014/main" id="{F0CB93D2-906C-5E44-A3FC-54E5D8AFE538}"/>
              </a:ext>
            </a:extLst>
          </p:cNvPr>
          <p:cNvSpPr/>
          <p:nvPr/>
        </p:nvSpPr>
        <p:spPr bwMode="auto">
          <a:xfrm>
            <a:off x="3334343"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9E5708A-E0E9-1643-ADF8-9E4981C2D485}"/>
              </a:ext>
            </a:extLst>
          </p:cNvPr>
          <p:cNvSpPr/>
          <p:nvPr/>
        </p:nvSpPr>
        <p:spPr bwMode="auto">
          <a:xfrm>
            <a:off x="480842"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magnify" title="Icon of a magnifying glass">
            <a:extLst>
              <a:ext uri="{FF2B5EF4-FFF2-40B4-BE49-F238E27FC236}">
                <a16:creationId xmlns:a16="http://schemas.microsoft.com/office/drawing/2014/main" id="{2E060511-D84B-2641-B3A5-AD9EF35312C6}"/>
              </a:ext>
            </a:extLst>
          </p:cNvPr>
          <p:cNvSpPr>
            <a:spLocks noChangeAspect="1" noEditPoints="1"/>
          </p:cNvSpPr>
          <p:nvPr/>
        </p:nvSpPr>
        <p:spPr bwMode="auto">
          <a:xfrm flipH="1">
            <a:off x="629041" y="1620586"/>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2" name="Title 1">
            <a:extLst>
              <a:ext uri="{FF2B5EF4-FFF2-40B4-BE49-F238E27FC236}">
                <a16:creationId xmlns:a16="http://schemas.microsoft.com/office/drawing/2014/main" id="{97A1EAED-44B9-2540-9A77-761778504C49}"/>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Azure Readiness Guide </a:t>
            </a:r>
            <a:r>
              <a:rPr lang="en-US" sz="1600">
                <a:solidFill>
                  <a:srgbClr val="E6E6E6">
                    <a:lumMod val="10000"/>
                  </a:srgbClr>
                </a:solidFill>
                <a:latin typeface="Segoe" panose="020B0502040504020203" pitchFamily="34" charset="0"/>
                <a:cs typeface="Segoe UI Light" panose="020B0502040204020203" pitchFamily="34" charset="0"/>
              </a:rPr>
              <a:t>(Use the native tools to migrate your first workload)</a:t>
            </a:r>
          </a:p>
        </p:txBody>
      </p:sp>
      <p:sp>
        <p:nvSpPr>
          <p:cNvPr id="45" name="key" title="Icon of a key">
            <a:extLst>
              <a:ext uri="{FF2B5EF4-FFF2-40B4-BE49-F238E27FC236}">
                <a16:creationId xmlns:a16="http://schemas.microsoft.com/office/drawing/2014/main" id="{E3A55136-2089-FA4B-86F9-73E196F93650}"/>
              </a:ext>
            </a:extLst>
          </p:cNvPr>
          <p:cNvSpPr>
            <a:spLocks noChangeAspect="1" noEditPoints="1"/>
          </p:cNvSpPr>
          <p:nvPr/>
        </p:nvSpPr>
        <p:spPr bwMode="auto">
          <a:xfrm>
            <a:off x="9346875" y="1678380"/>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6" name="Processing_E9F5" title="Icon of two interlocked gears">
            <a:extLst>
              <a:ext uri="{FF2B5EF4-FFF2-40B4-BE49-F238E27FC236}">
                <a16:creationId xmlns:a16="http://schemas.microsoft.com/office/drawing/2014/main" id="{7FE32DE8-786F-4B4C-A9C6-D3B423E9966A}"/>
              </a:ext>
            </a:extLst>
          </p:cNvPr>
          <p:cNvSpPr>
            <a:spLocks noChangeAspect="1" noEditPoints="1"/>
          </p:cNvSpPr>
          <p:nvPr/>
        </p:nvSpPr>
        <p:spPr bwMode="auto">
          <a:xfrm>
            <a:off x="9633808" y="1713106"/>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9" name="send" title="Icon of a paper airplane">
            <a:extLst>
              <a:ext uri="{FF2B5EF4-FFF2-40B4-BE49-F238E27FC236}">
                <a16:creationId xmlns:a16="http://schemas.microsoft.com/office/drawing/2014/main" id="{E77A1CC3-6E26-2D45-BCFD-9FA79A22B7D6}"/>
              </a:ext>
            </a:extLst>
          </p:cNvPr>
          <p:cNvSpPr>
            <a:spLocks noChangeAspect="1" noEditPoints="1"/>
          </p:cNvSpPr>
          <p:nvPr/>
        </p:nvSpPr>
        <p:spPr bwMode="auto">
          <a:xfrm>
            <a:off x="3500476" y="1644829"/>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303348949"/>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E398B137-0817-4FA4-8870-030B2B674518}"/>
              </a:ext>
            </a:extLst>
          </p:cNvPr>
          <p:cNvGrpSpPr/>
          <p:nvPr/>
        </p:nvGrpSpPr>
        <p:grpSpPr>
          <a:xfrm>
            <a:off x="393779" y="3210471"/>
            <a:ext cx="11798222" cy="779850"/>
            <a:chOff x="401623" y="3037704"/>
            <a:chExt cx="12033265" cy="795386"/>
          </a:xfrm>
        </p:grpSpPr>
        <p:grpSp>
          <p:nvGrpSpPr>
            <p:cNvPr id="32" name="Group 31">
              <a:extLst>
                <a:ext uri="{FF2B5EF4-FFF2-40B4-BE49-F238E27FC236}">
                  <a16:creationId xmlns:a16="http://schemas.microsoft.com/office/drawing/2014/main" id="{3EEABC40-4C4B-4E67-9EA5-8F8A32E54339}"/>
                </a:ext>
              </a:extLst>
            </p:cNvPr>
            <p:cNvGrpSpPr/>
            <p:nvPr/>
          </p:nvGrpSpPr>
          <p:grpSpPr>
            <a:xfrm>
              <a:off x="4292529" y="3037704"/>
              <a:ext cx="2348791" cy="780290"/>
              <a:chOff x="4873447" y="2623747"/>
              <a:chExt cx="2348791" cy="780290"/>
            </a:xfrm>
          </p:grpSpPr>
          <p:pic>
            <p:nvPicPr>
              <p:cNvPr id="10" name="Picture 9">
                <a:extLst>
                  <a:ext uri="{FF2B5EF4-FFF2-40B4-BE49-F238E27FC236}">
                    <a16:creationId xmlns:a16="http://schemas.microsoft.com/office/drawing/2014/main" id="{ADBE03F6-C2A2-4CAA-9B8C-4DDFC0CCF6D7}"/>
                  </a:ext>
                </a:extLst>
              </p:cNvPr>
              <p:cNvPicPr>
                <a:picLocks noChangeAspect="1"/>
              </p:cNvPicPr>
              <p:nvPr/>
            </p:nvPicPr>
            <p:blipFill>
              <a:blip r:embed="rId3"/>
              <a:stretch>
                <a:fillRect/>
              </a:stretch>
            </p:blipFill>
            <p:spPr>
              <a:xfrm>
                <a:off x="4873447" y="2623747"/>
                <a:ext cx="780290" cy="780290"/>
              </a:xfrm>
              <a:prstGeom prst="rect">
                <a:avLst/>
              </a:prstGeom>
            </p:spPr>
          </p:pic>
          <p:sp>
            <p:nvSpPr>
              <p:cNvPr id="12" name="Content Placeholder 12"/>
              <p:cNvSpPr txBox="1">
                <a:spLocks/>
              </p:cNvSpPr>
              <p:nvPr/>
            </p:nvSpPr>
            <p:spPr>
              <a:xfrm>
                <a:off x="5777049" y="2630396"/>
                <a:ext cx="1445189"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Azure Site Recovery</a:t>
                </a:r>
              </a:p>
            </p:txBody>
          </p:sp>
        </p:grpSp>
        <p:grpSp>
          <p:nvGrpSpPr>
            <p:cNvPr id="18" name="Group 17">
              <a:extLst>
                <a:ext uri="{FF2B5EF4-FFF2-40B4-BE49-F238E27FC236}">
                  <a16:creationId xmlns:a16="http://schemas.microsoft.com/office/drawing/2014/main" id="{3AF2EEA8-EB65-4A88-A132-14CF66F0D7BA}"/>
                </a:ext>
              </a:extLst>
            </p:cNvPr>
            <p:cNvGrpSpPr/>
            <p:nvPr/>
          </p:nvGrpSpPr>
          <p:grpSpPr>
            <a:xfrm>
              <a:off x="9527539" y="3037704"/>
              <a:ext cx="2907349" cy="780290"/>
              <a:chOff x="7743646" y="2610153"/>
              <a:chExt cx="2907349" cy="780290"/>
            </a:xfrm>
          </p:grpSpPr>
          <p:pic>
            <p:nvPicPr>
              <p:cNvPr id="14" name="Picture 13">
                <a:extLst>
                  <a:ext uri="{FF2B5EF4-FFF2-40B4-BE49-F238E27FC236}">
                    <a16:creationId xmlns:a16="http://schemas.microsoft.com/office/drawing/2014/main" id="{EB7ED44E-35C7-45C3-9834-76037C50221D}"/>
                  </a:ext>
                </a:extLst>
              </p:cNvPr>
              <p:cNvPicPr>
                <a:picLocks noChangeAspect="1"/>
              </p:cNvPicPr>
              <p:nvPr/>
            </p:nvPicPr>
            <p:blipFill>
              <a:blip r:embed="rId4"/>
              <a:stretch>
                <a:fillRect/>
              </a:stretch>
            </p:blipFill>
            <p:spPr>
              <a:xfrm>
                <a:off x="7743646" y="2610153"/>
                <a:ext cx="780290" cy="780290"/>
              </a:xfrm>
              <a:prstGeom prst="rect">
                <a:avLst/>
              </a:prstGeom>
            </p:spPr>
          </p:pic>
          <p:sp>
            <p:nvSpPr>
              <p:cNvPr id="13" name="Content Placeholder 12"/>
              <p:cNvSpPr txBox="1">
                <a:spLocks/>
              </p:cNvSpPr>
              <p:nvPr/>
            </p:nvSpPr>
            <p:spPr>
              <a:xfrm>
                <a:off x="8676141" y="2621697"/>
                <a:ext cx="197485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Data Migration Service</a:t>
                </a:r>
              </a:p>
            </p:txBody>
          </p:sp>
        </p:grpSp>
        <p:grpSp>
          <p:nvGrpSpPr>
            <p:cNvPr id="17" name="Group 16">
              <a:extLst>
                <a:ext uri="{FF2B5EF4-FFF2-40B4-BE49-F238E27FC236}">
                  <a16:creationId xmlns:a16="http://schemas.microsoft.com/office/drawing/2014/main" id="{8F32D316-3E0D-478B-AF50-3122D5EC0B0E}"/>
                </a:ext>
              </a:extLst>
            </p:cNvPr>
            <p:cNvGrpSpPr/>
            <p:nvPr/>
          </p:nvGrpSpPr>
          <p:grpSpPr>
            <a:xfrm>
              <a:off x="6671430" y="3050146"/>
              <a:ext cx="2705468" cy="755407"/>
              <a:chOff x="7661832" y="3600127"/>
              <a:chExt cx="2705468" cy="755407"/>
            </a:xfrm>
          </p:grpSpPr>
          <p:pic>
            <p:nvPicPr>
              <p:cNvPr id="16" name="Picture 15">
                <a:extLst>
                  <a:ext uri="{FF2B5EF4-FFF2-40B4-BE49-F238E27FC236}">
                    <a16:creationId xmlns:a16="http://schemas.microsoft.com/office/drawing/2014/main" id="{64A1CE68-83B2-4153-85A0-070E1E33ED42}"/>
                  </a:ext>
                </a:extLst>
              </p:cNvPr>
              <p:cNvPicPr>
                <a:picLocks noChangeAspect="1"/>
              </p:cNvPicPr>
              <p:nvPr/>
            </p:nvPicPr>
            <p:blipFill>
              <a:blip r:embed="rId5"/>
              <a:stretch>
                <a:fillRect/>
              </a:stretch>
            </p:blipFill>
            <p:spPr>
              <a:xfrm>
                <a:off x="7661832" y="3664991"/>
                <a:ext cx="648768" cy="648768"/>
              </a:xfrm>
              <a:prstGeom prst="rect">
                <a:avLst/>
              </a:prstGeom>
            </p:spPr>
          </p:pic>
          <p:sp>
            <p:nvSpPr>
              <p:cNvPr id="35" name="Content Placeholder 12"/>
              <p:cNvSpPr txBox="1">
                <a:spLocks/>
              </p:cNvSpPr>
              <p:nvPr/>
            </p:nvSpPr>
            <p:spPr>
              <a:xfrm>
                <a:off x="8461241" y="3600127"/>
                <a:ext cx="1906059" cy="755407"/>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App Service Migration Tool</a:t>
                </a:r>
              </a:p>
            </p:txBody>
          </p:sp>
        </p:grpSp>
        <p:sp>
          <p:nvSpPr>
            <p:cNvPr id="54" name="Content Placeholder 12">
              <a:extLst>
                <a:ext uri="{FF2B5EF4-FFF2-40B4-BE49-F238E27FC236}">
                  <a16:creationId xmlns:a16="http://schemas.microsoft.com/office/drawing/2014/main" id="{8390A342-5674-4836-9E65-05CD66A533F3}"/>
                </a:ext>
              </a:extLst>
            </p:cNvPr>
            <p:cNvSpPr txBox="1">
              <a:spLocks/>
            </p:cNvSpPr>
            <p:nvPr/>
          </p:nvSpPr>
          <p:spPr>
            <a:xfrm>
              <a:off x="401623" y="3077681"/>
              <a:ext cx="376759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Select a Toolchain:</a:t>
              </a:r>
              <a:endParaRPr lang="en-US" sz="100">
                <a:solidFill>
                  <a:srgbClr val="137AD4"/>
                </a:solidFill>
                <a:latin typeface="Segoe UI Light"/>
              </a:endParaRPr>
            </a:p>
            <a:p>
              <a:pPr marL="0" indent="0" defTabSz="685808">
                <a:lnSpc>
                  <a:spcPct val="100000"/>
                </a:lnSpc>
                <a:buNone/>
                <a:defRPr/>
              </a:pPr>
              <a:r>
                <a:rPr lang="en-US" sz="1177">
                  <a:solidFill>
                    <a:srgbClr val="E6E6E6">
                      <a:lumMod val="10000"/>
                    </a:srgbClr>
                  </a:solidFill>
                  <a:latin typeface="Segoe UI Light"/>
                </a:rPr>
                <a:t>Choose one or two migration tools to use for this first migration</a:t>
              </a:r>
            </a:p>
          </p:txBody>
        </p:sp>
      </p:grpSp>
      <p:grpSp>
        <p:nvGrpSpPr>
          <p:cNvPr id="85" name="Group 84">
            <a:extLst>
              <a:ext uri="{FF2B5EF4-FFF2-40B4-BE49-F238E27FC236}">
                <a16:creationId xmlns:a16="http://schemas.microsoft.com/office/drawing/2014/main" id="{E270690C-965B-4563-9710-CCB3678394E1}"/>
              </a:ext>
            </a:extLst>
          </p:cNvPr>
          <p:cNvGrpSpPr/>
          <p:nvPr/>
        </p:nvGrpSpPr>
        <p:grpSpPr>
          <a:xfrm>
            <a:off x="373201" y="4219826"/>
            <a:ext cx="11393194" cy="2536638"/>
            <a:chOff x="380636" y="4239294"/>
            <a:chExt cx="11620168" cy="2587173"/>
          </a:xfrm>
        </p:grpSpPr>
        <p:sp>
          <p:nvSpPr>
            <p:cNvPr id="55" name="Content Placeholder 12">
              <a:extLst>
                <a:ext uri="{FF2B5EF4-FFF2-40B4-BE49-F238E27FC236}">
                  <a16:creationId xmlns:a16="http://schemas.microsoft.com/office/drawing/2014/main" id="{47FA6600-69FB-474B-92E0-A471DDA3396A}"/>
                </a:ext>
              </a:extLst>
            </p:cNvPr>
            <p:cNvSpPr txBox="1">
              <a:spLocks/>
            </p:cNvSpPr>
            <p:nvPr/>
          </p:nvSpPr>
          <p:spPr>
            <a:xfrm>
              <a:off x="380636" y="4239294"/>
              <a:ext cx="4919092"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Workload Selection:</a:t>
              </a:r>
              <a:endParaRPr lang="en-US" sz="100">
                <a:solidFill>
                  <a:srgbClr val="137AD4"/>
                </a:solidFill>
                <a:latin typeface="Segoe UI Light"/>
              </a:endParaRPr>
            </a:p>
            <a:p>
              <a:pPr marL="0" indent="0" defTabSz="685808">
                <a:lnSpc>
                  <a:spcPct val="100000"/>
                </a:lnSpc>
                <a:buNone/>
                <a:defRPr/>
              </a:pPr>
              <a:r>
                <a:rPr lang="en-US" sz="1177">
                  <a:solidFill>
                    <a:srgbClr val="E6E6E6">
                      <a:lumMod val="10000"/>
                    </a:srgbClr>
                  </a:solidFill>
                  <a:latin typeface="Segoe UI Light"/>
                </a:rPr>
                <a:t>The following checklist can aid in selection of a first workload</a:t>
              </a:r>
            </a:p>
          </p:txBody>
        </p:sp>
        <p:sp>
          <p:nvSpPr>
            <p:cNvPr id="56" name="Text Placeholder 3">
              <a:extLst>
                <a:ext uri="{FF2B5EF4-FFF2-40B4-BE49-F238E27FC236}">
                  <a16:creationId xmlns:a16="http://schemas.microsoft.com/office/drawing/2014/main" id="{3C5B2050-F2B7-4430-9A43-7ABA7EDCF117}"/>
                </a:ext>
              </a:extLst>
            </p:cNvPr>
            <p:cNvSpPr txBox="1">
              <a:spLocks/>
            </p:cNvSpPr>
            <p:nvPr/>
          </p:nvSpPr>
          <p:spPr>
            <a:xfrm>
              <a:off x="380636" y="5109962"/>
              <a:ext cx="3385951" cy="169392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a:pPr>
              <a:r>
                <a:rPr lang="en-US" sz="1177">
                  <a:solidFill>
                    <a:srgbClr val="E6E6E6">
                      <a:lumMod val="10000"/>
                    </a:srgbClr>
                  </a:solidFill>
                  <a:latin typeface="Segoe UI"/>
                </a:rPr>
                <a:t>Low impact to end users &amp; business processes</a:t>
              </a:r>
            </a:p>
            <a:p>
              <a:pPr marL="280178" indent="-280178" defTabSz="914378">
                <a:buFont typeface="+mj-lt"/>
                <a:buAutoNum type="arabicPeriod"/>
              </a:pPr>
              <a:r>
                <a:rPr lang="en-US" sz="1177">
                  <a:solidFill>
                    <a:srgbClr val="E6E6E6">
                      <a:lumMod val="10000"/>
                    </a:srgbClr>
                  </a:solidFill>
                  <a:latin typeface="Segoe UI"/>
                </a:rPr>
                <a:t>Performance of the workload is established and can be tested</a:t>
              </a:r>
            </a:p>
            <a:p>
              <a:pPr marL="280178" indent="-280178" defTabSz="914378">
                <a:buFont typeface="+mj-lt"/>
                <a:buAutoNum type="arabicPeriod"/>
              </a:pPr>
              <a:r>
                <a:rPr lang="en-US" sz="1177">
                  <a:solidFill>
                    <a:srgbClr val="E6E6E6">
                      <a:lumMod val="10000"/>
                    </a:srgbClr>
                  </a:solidFill>
                  <a:latin typeface="Segoe UI"/>
                </a:rPr>
                <a:t>Performance impacts during this experiment won’t negatively impact critical processes</a:t>
              </a:r>
            </a:p>
            <a:p>
              <a:pPr marL="280178" indent="-280178" defTabSz="914378">
                <a:buFont typeface="+mj-lt"/>
                <a:buAutoNum type="arabicPeriod"/>
              </a:pPr>
              <a:r>
                <a:rPr lang="en-US" sz="1177">
                  <a:solidFill>
                    <a:srgbClr val="E6E6E6">
                      <a:lumMod val="10000"/>
                    </a:srgbClr>
                  </a:solidFill>
                  <a:latin typeface="Segoe UI"/>
                </a:rPr>
                <a:t>Application Owner is supportive of the cloud migration objectives</a:t>
              </a:r>
            </a:p>
          </p:txBody>
        </p:sp>
        <p:sp>
          <p:nvSpPr>
            <p:cNvPr id="58" name="Text Placeholder 4">
              <a:extLst>
                <a:ext uri="{FF2B5EF4-FFF2-40B4-BE49-F238E27FC236}">
                  <a16:creationId xmlns:a16="http://schemas.microsoft.com/office/drawing/2014/main" id="{167763F7-AFD4-4F1F-8FFF-D37E3F433728}"/>
                </a:ext>
              </a:extLst>
            </p:cNvPr>
            <p:cNvSpPr txBox="1">
              <a:spLocks/>
            </p:cNvSpPr>
            <p:nvPr/>
          </p:nvSpPr>
          <p:spPr>
            <a:xfrm>
              <a:off x="8614853" y="5109962"/>
              <a:ext cx="3385951" cy="17165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9"/>
              </a:pPr>
              <a:r>
                <a:rPr lang="en-US" sz="1177">
                  <a:solidFill>
                    <a:srgbClr val="E6E6E6">
                      <a:lumMod val="10000"/>
                    </a:srgbClr>
                  </a:solidFill>
                  <a:latin typeface="Segoe UI"/>
                </a:rPr>
                <a:t>Well maintained (Current on patches &amp; updates)</a:t>
              </a:r>
            </a:p>
            <a:p>
              <a:pPr marL="280178" indent="-280178" defTabSz="914378">
                <a:buFont typeface="+mj-lt"/>
                <a:buAutoNum type="arabicPeriod" startAt="9"/>
              </a:pPr>
              <a:r>
                <a:rPr lang="en-US" sz="1177">
                  <a:solidFill>
                    <a:srgbClr val="E6E6E6">
                      <a:lumMod val="10000"/>
                    </a:srgbClr>
                  </a:solidFill>
                  <a:latin typeface="Segoe UI"/>
                </a:rPr>
                <a:t>Limited infrastructure complexity (Small number of assets)</a:t>
              </a:r>
            </a:p>
            <a:p>
              <a:pPr marL="280178" indent="-280178" defTabSz="914378">
                <a:buFont typeface="+mj-lt"/>
                <a:buAutoNum type="arabicPeriod" startAt="9"/>
              </a:pPr>
              <a:r>
                <a:rPr lang="en-US" sz="1177">
                  <a:solidFill>
                    <a:srgbClr val="E6E6E6">
                      <a:lumMod val="10000"/>
                    </a:srgbClr>
                  </a:solidFill>
                  <a:latin typeface="Segoe UI"/>
                </a:rPr>
                <a:t>Limited dependencies (All dependencies should be moved in the first workload migration)</a:t>
              </a:r>
            </a:p>
            <a:p>
              <a:pPr marL="280178" indent="-280178" defTabSz="914378">
                <a:buFont typeface="+mj-lt"/>
                <a:buAutoNum type="arabicPeriod" startAt="9"/>
              </a:pPr>
              <a:r>
                <a:rPr lang="en-US" sz="1177">
                  <a:solidFill>
                    <a:srgbClr val="E6E6E6">
                      <a:lumMod val="10000"/>
                    </a:srgbClr>
                  </a:solidFill>
                  <a:latin typeface="Segoe UI"/>
                </a:rPr>
                <a:t>Limited exposure (No mission critical applications or sensitive data)</a:t>
              </a:r>
            </a:p>
          </p:txBody>
        </p:sp>
        <p:sp>
          <p:nvSpPr>
            <p:cNvPr id="59" name="Text Placeholder 5">
              <a:extLst>
                <a:ext uri="{FF2B5EF4-FFF2-40B4-BE49-F238E27FC236}">
                  <a16:creationId xmlns:a16="http://schemas.microsoft.com/office/drawing/2014/main" id="{B929812D-E478-4C03-B3CB-B34D2746F2D9}"/>
                </a:ext>
              </a:extLst>
            </p:cNvPr>
            <p:cNvSpPr txBox="1">
              <a:spLocks/>
            </p:cNvSpPr>
            <p:nvPr/>
          </p:nvSpPr>
          <p:spPr>
            <a:xfrm>
              <a:off x="4345487" y="5109962"/>
              <a:ext cx="3690466" cy="17165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5"/>
              </a:pPr>
              <a:r>
                <a:rPr lang="en-US" sz="1177">
                  <a:solidFill>
                    <a:srgbClr val="E6E6E6">
                      <a:lumMod val="10000"/>
                    </a:srgbClr>
                  </a:solidFill>
                  <a:latin typeface="Segoe UI"/>
                </a:rPr>
                <a:t>Subject Matter Experts for the workload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Operations staff for the workload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IT experts from networking, identity, security, governance, and compliance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The migration landing zone should be validated prior to migration</a:t>
              </a:r>
            </a:p>
          </p:txBody>
        </p:sp>
      </p:grpSp>
      <p:grpSp>
        <p:nvGrpSpPr>
          <p:cNvPr id="41" name="Group 40">
            <a:extLst>
              <a:ext uri="{FF2B5EF4-FFF2-40B4-BE49-F238E27FC236}">
                <a16:creationId xmlns:a16="http://schemas.microsoft.com/office/drawing/2014/main" id="{9174531F-3487-49D4-8860-F891B35CD453}"/>
              </a:ext>
            </a:extLst>
          </p:cNvPr>
          <p:cNvGrpSpPr/>
          <p:nvPr/>
        </p:nvGrpSpPr>
        <p:grpSpPr>
          <a:xfrm>
            <a:off x="375473" y="1976768"/>
            <a:ext cx="11511910" cy="757749"/>
            <a:chOff x="382953" y="1779422"/>
            <a:chExt cx="11741249" cy="772845"/>
          </a:xfrm>
        </p:grpSpPr>
        <p:sp>
          <p:nvSpPr>
            <p:cNvPr id="51" name="Content Placeholder 12">
              <a:extLst>
                <a:ext uri="{FF2B5EF4-FFF2-40B4-BE49-F238E27FC236}">
                  <a16:creationId xmlns:a16="http://schemas.microsoft.com/office/drawing/2014/main" id="{DA4FBB72-C91F-46AB-BDB6-C58A33947DD0}"/>
                </a:ext>
              </a:extLst>
            </p:cNvPr>
            <p:cNvSpPr txBox="1">
              <a:spLocks/>
            </p:cNvSpPr>
            <p:nvPr/>
          </p:nvSpPr>
          <p:spPr>
            <a:xfrm>
              <a:off x="382953" y="1779422"/>
              <a:ext cx="4272672"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Domain Alignment:</a:t>
              </a:r>
            </a:p>
            <a:p>
              <a:pPr marL="0" indent="0" defTabSz="685808">
                <a:lnSpc>
                  <a:spcPct val="100000"/>
                </a:lnSpc>
                <a:buNone/>
                <a:defRPr/>
              </a:pPr>
              <a:r>
                <a:rPr lang="en-US" sz="1177">
                  <a:solidFill>
                    <a:srgbClr val="E6E6E6">
                      <a:lumMod val="10000"/>
                    </a:srgbClr>
                  </a:solidFill>
                  <a:latin typeface="Segoe UI Light"/>
                </a:rPr>
                <a:t>Choose a workload that represents the domain focus that will be used throughout the migration plan.</a:t>
              </a:r>
            </a:p>
          </p:txBody>
        </p:sp>
        <p:grpSp>
          <p:nvGrpSpPr>
            <p:cNvPr id="7" name="Group 6">
              <a:extLst>
                <a:ext uri="{FF2B5EF4-FFF2-40B4-BE49-F238E27FC236}">
                  <a16:creationId xmlns:a16="http://schemas.microsoft.com/office/drawing/2014/main" id="{0454F4BE-F986-40B4-9FFF-2576315E434A}"/>
                </a:ext>
              </a:extLst>
            </p:cNvPr>
            <p:cNvGrpSpPr/>
            <p:nvPr/>
          </p:nvGrpSpPr>
          <p:grpSpPr>
            <a:xfrm>
              <a:off x="7514295" y="1794831"/>
              <a:ext cx="2568299" cy="755409"/>
              <a:chOff x="7661832" y="1384198"/>
              <a:chExt cx="2568299" cy="755409"/>
            </a:xfrm>
          </p:grpSpPr>
          <p:sp>
            <p:nvSpPr>
              <p:cNvPr id="75" name="Picture 32">
                <a:extLst>
                  <a:ext uri="{FF2B5EF4-FFF2-40B4-BE49-F238E27FC236}">
                    <a16:creationId xmlns:a16="http://schemas.microsoft.com/office/drawing/2014/main" id="{4D5EFC39-B29A-461F-9DE3-12E60CFAF9BB}"/>
                  </a:ext>
                </a:extLst>
              </p:cNvPr>
              <p:cNvSpPr/>
              <p:nvPr/>
            </p:nvSpPr>
            <p:spPr>
              <a:xfrm>
                <a:off x="7661832" y="1396628"/>
                <a:ext cx="737813" cy="667485"/>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defTabSz="896569">
                  <a:defRPr/>
                </a:pPr>
                <a:endParaRPr lang="en-US" sz="1765">
                  <a:solidFill>
                    <a:srgbClr val="1A1A1A"/>
                  </a:solidFill>
                  <a:latin typeface="Segoe UI"/>
                </a:endParaRPr>
              </a:p>
            </p:txBody>
          </p:sp>
          <p:sp>
            <p:nvSpPr>
              <p:cNvPr id="53" name="Content Placeholder 12">
                <a:extLst>
                  <a:ext uri="{FF2B5EF4-FFF2-40B4-BE49-F238E27FC236}">
                    <a16:creationId xmlns:a16="http://schemas.microsoft.com/office/drawing/2014/main" id="{8C091FB8-714C-4BC7-A4D9-0533BFC68A82}"/>
                  </a:ext>
                </a:extLst>
              </p:cNvPr>
              <p:cNvSpPr txBox="1">
                <a:spLocks/>
              </p:cNvSpPr>
              <p:nvPr/>
            </p:nvSpPr>
            <p:spPr>
              <a:xfrm>
                <a:off x="8510542" y="1384198"/>
                <a:ext cx="1719589"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Applications</a:t>
                </a:r>
              </a:p>
            </p:txBody>
          </p:sp>
        </p:grpSp>
        <p:grpSp>
          <p:nvGrpSpPr>
            <p:cNvPr id="3" name="Group 2">
              <a:extLst>
                <a:ext uri="{FF2B5EF4-FFF2-40B4-BE49-F238E27FC236}">
                  <a16:creationId xmlns:a16="http://schemas.microsoft.com/office/drawing/2014/main" id="{02EA28E8-064C-4DCC-BA1D-90D5DF8CFD21}"/>
                </a:ext>
              </a:extLst>
            </p:cNvPr>
            <p:cNvGrpSpPr/>
            <p:nvPr/>
          </p:nvGrpSpPr>
          <p:grpSpPr>
            <a:xfrm>
              <a:off x="4975537" y="1779422"/>
              <a:ext cx="2382631" cy="755409"/>
              <a:chOff x="4975538" y="1368789"/>
              <a:chExt cx="2382631" cy="755409"/>
            </a:xfrm>
          </p:grpSpPr>
          <p:sp>
            <p:nvSpPr>
              <p:cNvPr id="52" name="Content Placeholder 12">
                <a:extLst>
                  <a:ext uri="{FF2B5EF4-FFF2-40B4-BE49-F238E27FC236}">
                    <a16:creationId xmlns:a16="http://schemas.microsoft.com/office/drawing/2014/main" id="{20D153C5-6D5C-43E6-9056-22ED208ADF00}"/>
                  </a:ext>
                </a:extLst>
              </p:cNvPr>
              <p:cNvSpPr txBox="1">
                <a:spLocks/>
              </p:cNvSpPr>
              <p:nvPr/>
            </p:nvSpPr>
            <p:spPr>
              <a:xfrm>
                <a:off x="5831713" y="1368789"/>
                <a:ext cx="1526456"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Workloads</a:t>
                </a:r>
              </a:p>
            </p:txBody>
          </p:sp>
          <p:grpSp>
            <p:nvGrpSpPr>
              <p:cNvPr id="61" name="Group 60">
                <a:extLst>
                  <a:ext uri="{FF2B5EF4-FFF2-40B4-BE49-F238E27FC236}">
                    <a16:creationId xmlns:a16="http://schemas.microsoft.com/office/drawing/2014/main" id="{3E8B8441-D1A4-4A7E-B058-02E54F937FA2}"/>
                  </a:ext>
                </a:extLst>
              </p:cNvPr>
              <p:cNvGrpSpPr/>
              <p:nvPr/>
            </p:nvGrpSpPr>
            <p:grpSpPr>
              <a:xfrm>
                <a:off x="4975538" y="1421264"/>
                <a:ext cx="739944" cy="650458"/>
                <a:chOff x="9547521" y="4845065"/>
                <a:chExt cx="814322" cy="715841"/>
              </a:xfrm>
            </p:grpSpPr>
            <p:sp>
              <p:nvSpPr>
                <p:cNvPr id="62" name="Freeform: Shape 61">
                  <a:extLst>
                    <a:ext uri="{FF2B5EF4-FFF2-40B4-BE49-F238E27FC236}">
                      <a16:creationId xmlns:a16="http://schemas.microsoft.com/office/drawing/2014/main" id="{7DD15465-CC85-4520-9413-53F543415C91}"/>
                    </a:ext>
                  </a:extLst>
                </p:cNvPr>
                <p:cNvSpPr/>
                <p:nvPr/>
              </p:nvSpPr>
              <p:spPr>
                <a:xfrm>
                  <a:off x="9547521" y="4845065"/>
                  <a:ext cx="680914" cy="582836"/>
                </a:xfrm>
                <a:custGeom>
                  <a:avLst/>
                  <a:gdLst>
                    <a:gd name="connsiteX0" fmla="*/ 0 w 427482"/>
                    <a:gd name="connsiteY0" fmla="*/ 0 h 365908"/>
                    <a:gd name="connsiteX1" fmla="*/ 437556 w 427482"/>
                    <a:gd name="connsiteY1" fmla="*/ 0 h 365908"/>
                    <a:gd name="connsiteX2" fmla="*/ 437556 w 427482"/>
                    <a:gd name="connsiteY2" fmla="*/ 375466 h 365908"/>
                    <a:gd name="connsiteX3" fmla="*/ 0 w 427482"/>
                    <a:gd name="connsiteY3" fmla="*/ 375466 h 365908"/>
                  </a:gdLst>
                  <a:ahLst/>
                  <a:cxnLst>
                    <a:cxn ang="0">
                      <a:pos x="connsiteX0" y="connsiteY0"/>
                    </a:cxn>
                    <a:cxn ang="0">
                      <a:pos x="connsiteX1" y="connsiteY1"/>
                    </a:cxn>
                    <a:cxn ang="0">
                      <a:pos x="connsiteX2" y="connsiteY2"/>
                    </a:cxn>
                    <a:cxn ang="0">
                      <a:pos x="connsiteX3" y="connsiteY3"/>
                    </a:cxn>
                  </a:cxnLst>
                  <a:rect l="l" t="t" r="r" b="b"/>
                  <a:pathLst>
                    <a:path w="427482" h="365908">
                      <a:moveTo>
                        <a:pt x="0" y="0"/>
                      </a:moveTo>
                      <a:lnTo>
                        <a:pt x="437556" y="0"/>
                      </a:lnTo>
                      <a:lnTo>
                        <a:pt x="437556" y="375466"/>
                      </a:lnTo>
                      <a:lnTo>
                        <a:pt x="0" y="375466"/>
                      </a:ln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3" name="Freeform: Shape 62">
                  <a:extLst>
                    <a:ext uri="{FF2B5EF4-FFF2-40B4-BE49-F238E27FC236}">
                      <a16:creationId xmlns:a16="http://schemas.microsoft.com/office/drawing/2014/main" id="{C6B4126E-D608-4A4C-86A3-6CFA093B17BC}"/>
                    </a:ext>
                  </a:extLst>
                </p:cNvPr>
                <p:cNvSpPr/>
                <p:nvPr/>
              </p:nvSpPr>
              <p:spPr>
                <a:xfrm>
                  <a:off x="9567723" y="4865337"/>
                  <a:ext cx="640860" cy="542640"/>
                </a:xfrm>
                <a:custGeom>
                  <a:avLst/>
                  <a:gdLst>
                    <a:gd name="connsiteX0" fmla="*/ 0 w 402336"/>
                    <a:gd name="connsiteY0" fmla="*/ 0 h 340673"/>
                    <a:gd name="connsiteX1" fmla="*/ 412189 w 402336"/>
                    <a:gd name="connsiteY1" fmla="*/ 0 h 340673"/>
                    <a:gd name="connsiteX2" fmla="*/ 412189 w 402336"/>
                    <a:gd name="connsiteY2" fmla="*/ 350012 h 340673"/>
                    <a:gd name="connsiteX3" fmla="*/ 0 w 402336"/>
                    <a:gd name="connsiteY3" fmla="*/ 350012 h 340673"/>
                  </a:gdLst>
                  <a:ahLst/>
                  <a:cxnLst>
                    <a:cxn ang="0">
                      <a:pos x="connsiteX0" y="connsiteY0"/>
                    </a:cxn>
                    <a:cxn ang="0">
                      <a:pos x="connsiteX1" y="connsiteY1"/>
                    </a:cxn>
                    <a:cxn ang="0">
                      <a:pos x="connsiteX2" y="connsiteY2"/>
                    </a:cxn>
                    <a:cxn ang="0">
                      <a:pos x="connsiteX3" y="connsiteY3"/>
                    </a:cxn>
                  </a:cxnLst>
                  <a:rect l="l" t="t" r="r" b="b"/>
                  <a:pathLst>
                    <a:path w="402336" h="340673">
                      <a:moveTo>
                        <a:pt x="0" y="0"/>
                      </a:moveTo>
                      <a:lnTo>
                        <a:pt x="412189" y="0"/>
                      </a:lnTo>
                      <a:lnTo>
                        <a:pt x="412189" y="350012"/>
                      </a:lnTo>
                      <a:lnTo>
                        <a:pt x="0" y="350012"/>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4" name="Freeform: Shape 63">
                  <a:extLst>
                    <a:ext uri="{FF2B5EF4-FFF2-40B4-BE49-F238E27FC236}">
                      <a16:creationId xmlns:a16="http://schemas.microsoft.com/office/drawing/2014/main" id="{F34C3330-9209-4504-9AF0-470BDEADD835}"/>
                    </a:ext>
                  </a:extLst>
                </p:cNvPr>
                <p:cNvSpPr/>
                <p:nvPr/>
              </p:nvSpPr>
              <p:spPr>
                <a:xfrm>
                  <a:off x="9587924" y="4997113"/>
                  <a:ext cx="600806" cy="401957"/>
                </a:xfrm>
                <a:custGeom>
                  <a:avLst/>
                  <a:gdLst>
                    <a:gd name="connsiteX0" fmla="*/ 0 w 377190"/>
                    <a:gd name="connsiteY0" fmla="*/ 0 h 252350"/>
                    <a:gd name="connsiteX1" fmla="*/ 386823 w 377190"/>
                    <a:gd name="connsiteY1" fmla="*/ 0 h 252350"/>
                    <a:gd name="connsiteX2" fmla="*/ 386823 w 377190"/>
                    <a:gd name="connsiteY2" fmla="*/ 254554 h 252350"/>
                    <a:gd name="connsiteX3" fmla="*/ 0 w 377190"/>
                    <a:gd name="connsiteY3" fmla="*/ 254554 h 252350"/>
                  </a:gdLst>
                  <a:ahLst/>
                  <a:cxnLst>
                    <a:cxn ang="0">
                      <a:pos x="connsiteX0" y="connsiteY0"/>
                    </a:cxn>
                    <a:cxn ang="0">
                      <a:pos x="connsiteX1" y="connsiteY1"/>
                    </a:cxn>
                    <a:cxn ang="0">
                      <a:pos x="connsiteX2" y="connsiteY2"/>
                    </a:cxn>
                    <a:cxn ang="0">
                      <a:pos x="connsiteX3" y="connsiteY3"/>
                    </a:cxn>
                  </a:cxnLst>
                  <a:rect l="l" t="t" r="r" b="b"/>
                  <a:pathLst>
                    <a:path w="377190" h="252350">
                      <a:moveTo>
                        <a:pt x="0" y="0"/>
                      </a:moveTo>
                      <a:lnTo>
                        <a:pt x="386823" y="0"/>
                      </a:lnTo>
                      <a:lnTo>
                        <a:pt x="386823" y="254554"/>
                      </a:lnTo>
                      <a:lnTo>
                        <a:pt x="0" y="254554"/>
                      </a:ln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5" name="Freeform: Shape 64">
                  <a:extLst>
                    <a:ext uri="{FF2B5EF4-FFF2-40B4-BE49-F238E27FC236}">
                      <a16:creationId xmlns:a16="http://schemas.microsoft.com/office/drawing/2014/main" id="{F58DD3BA-DC07-47C7-83B8-6D903325CC80}"/>
                    </a:ext>
                  </a:extLst>
                </p:cNvPr>
                <p:cNvSpPr/>
                <p:nvPr/>
              </p:nvSpPr>
              <p:spPr>
                <a:xfrm>
                  <a:off x="9820244" y="5037659"/>
                  <a:ext cx="160215" cy="100490"/>
                </a:xfrm>
                <a:custGeom>
                  <a:avLst/>
                  <a:gdLst>
                    <a:gd name="connsiteX0" fmla="*/ 0 w 100584"/>
                    <a:gd name="connsiteY0" fmla="*/ 0 h 63087"/>
                    <a:gd name="connsiteX1" fmla="*/ 101462 w 100584"/>
                    <a:gd name="connsiteY1" fmla="*/ 0 h 63087"/>
                    <a:gd name="connsiteX2" fmla="*/ 101462 w 100584"/>
                    <a:gd name="connsiteY2" fmla="*/ 70002 h 63087"/>
                    <a:gd name="connsiteX3" fmla="*/ 0 w 100584"/>
                    <a:gd name="connsiteY3" fmla="*/ 70002 h 63087"/>
                  </a:gdLst>
                  <a:ahLst/>
                  <a:cxnLst>
                    <a:cxn ang="0">
                      <a:pos x="connsiteX0" y="connsiteY0"/>
                    </a:cxn>
                    <a:cxn ang="0">
                      <a:pos x="connsiteX1" y="connsiteY1"/>
                    </a:cxn>
                    <a:cxn ang="0">
                      <a:pos x="connsiteX2" y="connsiteY2"/>
                    </a:cxn>
                    <a:cxn ang="0">
                      <a:pos x="connsiteX3" y="connsiteY3"/>
                    </a:cxn>
                  </a:cxnLst>
                  <a:rect l="l" t="t" r="r" b="b"/>
                  <a:pathLst>
                    <a:path w="100584" h="63087">
                      <a:moveTo>
                        <a:pt x="0" y="0"/>
                      </a:moveTo>
                      <a:lnTo>
                        <a:pt x="101462" y="0"/>
                      </a:lnTo>
                      <a:lnTo>
                        <a:pt x="101462" y="70002"/>
                      </a:lnTo>
                      <a:lnTo>
                        <a:pt x="0" y="70002"/>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6" name="Freeform: Shape 65">
                  <a:extLst>
                    <a:ext uri="{FF2B5EF4-FFF2-40B4-BE49-F238E27FC236}">
                      <a16:creationId xmlns:a16="http://schemas.microsoft.com/office/drawing/2014/main" id="{57E34B97-A1E1-4623-8172-B4D576BFD48D}"/>
                    </a:ext>
                  </a:extLst>
                </p:cNvPr>
                <p:cNvSpPr/>
                <p:nvPr/>
              </p:nvSpPr>
              <p:spPr>
                <a:xfrm>
                  <a:off x="965863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7" name="Freeform: Shape 66">
                  <a:extLst>
                    <a:ext uri="{FF2B5EF4-FFF2-40B4-BE49-F238E27FC236}">
                      <a16:creationId xmlns:a16="http://schemas.microsoft.com/office/drawing/2014/main" id="{8FBF2EBC-B232-46D6-8C23-EC0257283920}"/>
                    </a:ext>
                  </a:extLst>
                </p:cNvPr>
                <p:cNvSpPr/>
                <p:nvPr/>
              </p:nvSpPr>
              <p:spPr>
                <a:xfrm>
                  <a:off x="9840446"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8" name="Freeform: Shape 67">
                  <a:extLst>
                    <a:ext uri="{FF2B5EF4-FFF2-40B4-BE49-F238E27FC236}">
                      <a16:creationId xmlns:a16="http://schemas.microsoft.com/office/drawing/2014/main" id="{BCD5CA4C-E5BA-4714-8695-5D353EBCB18D}"/>
                    </a:ext>
                  </a:extLst>
                </p:cNvPr>
                <p:cNvSpPr/>
                <p:nvPr/>
              </p:nvSpPr>
              <p:spPr>
                <a:xfrm>
                  <a:off x="1002226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rgbClr val="7F7F7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9" name="Freeform: Shape 68">
                  <a:extLst>
                    <a:ext uri="{FF2B5EF4-FFF2-40B4-BE49-F238E27FC236}">
                      <a16:creationId xmlns:a16="http://schemas.microsoft.com/office/drawing/2014/main" id="{B0620F1D-E487-4865-9B07-9A1AEE1853B3}"/>
                    </a:ext>
                  </a:extLst>
                </p:cNvPr>
                <p:cNvSpPr/>
                <p:nvPr/>
              </p:nvSpPr>
              <p:spPr>
                <a:xfrm>
                  <a:off x="9890950" y="5128888"/>
                  <a:ext cx="20027" cy="140685"/>
                </a:xfrm>
                <a:custGeom>
                  <a:avLst/>
                  <a:gdLst>
                    <a:gd name="connsiteX0" fmla="*/ 0 w 12573"/>
                    <a:gd name="connsiteY0" fmla="*/ 0 h 88322"/>
                    <a:gd name="connsiteX1" fmla="*/ 12683 w 12573"/>
                    <a:gd name="connsiteY1" fmla="*/ 0 h 88322"/>
                    <a:gd name="connsiteX2" fmla="*/ 12683 w 12573"/>
                    <a:gd name="connsiteY2" fmla="*/ 95458 h 88322"/>
                    <a:gd name="connsiteX3" fmla="*/ 0 w 12573"/>
                    <a:gd name="connsiteY3" fmla="*/ 95458 h 88322"/>
                  </a:gdLst>
                  <a:ahLst/>
                  <a:cxnLst>
                    <a:cxn ang="0">
                      <a:pos x="connsiteX0" y="connsiteY0"/>
                    </a:cxn>
                    <a:cxn ang="0">
                      <a:pos x="connsiteX1" y="connsiteY1"/>
                    </a:cxn>
                    <a:cxn ang="0">
                      <a:pos x="connsiteX2" y="connsiteY2"/>
                    </a:cxn>
                    <a:cxn ang="0">
                      <a:pos x="connsiteX3" y="connsiteY3"/>
                    </a:cxn>
                  </a:cxnLst>
                  <a:rect l="l" t="t" r="r" b="b"/>
                  <a:pathLst>
                    <a:path w="12573" h="88322">
                      <a:moveTo>
                        <a:pt x="0" y="0"/>
                      </a:moveTo>
                      <a:lnTo>
                        <a:pt x="12683" y="0"/>
                      </a:lnTo>
                      <a:lnTo>
                        <a:pt x="12683" y="95458"/>
                      </a:lnTo>
                      <a:lnTo>
                        <a:pt x="0" y="95458"/>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0" name="Freeform: Shape 69">
                  <a:extLst>
                    <a:ext uri="{FF2B5EF4-FFF2-40B4-BE49-F238E27FC236}">
                      <a16:creationId xmlns:a16="http://schemas.microsoft.com/office/drawing/2014/main" id="{4223C525-921E-489D-A679-6A5E622EB3CB}"/>
                    </a:ext>
                  </a:extLst>
                </p:cNvPr>
                <p:cNvSpPr/>
                <p:nvPr/>
              </p:nvSpPr>
              <p:spPr>
                <a:xfrm>
                  <a:off x="970913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1" name="Freeform: Shape 70">
                  <a:extLst>
                    <a:ext uri="{FF2B5EF4-FFF2-40B4-BE49-F238E27FC236}">
                      <a16:creationId xmlns:a16="http://schemas.microsoft.com/office/drawing/2014/main" id="{2B75BBAA-F4CA-4309-9812-1C5E6F1F69BA}"/>
                    </a:ext>
                  </a:extLst>
                </p:cNvPr>
                <p:cNvSpPr/>
                <p:nvPr/>
              </p:nvSpPr>
              <p:spPr>
                <a:xfrm>
                  <a:off x="9709134" y="5199846"/>
                  <a:ext cx="380511" cy="20099"/>
                </a:xfrm>
                <a:custGeom>
                  <a:avLst/>
                  <a:gdLst>
                    <a:gd name="connsiteX0" fmla="*/ 0 w 238887"/>
                    <a:gd name="connsiteY0" fmla="*/ 0 h 12617"/>
                    <a:gd name="connsiteX1" fmla="*/ 240973 w 238887"/>
                    <a:gd name="connsiteY1" fmla="*/ 0 h 12617"/>
                    <a:gd name="connsiteX2" fmla="*/ 240973 w 238887"/>
                    <a:gd name="connsiteY2" fmla="*/ 12728 h 12617"/>
                    <a:gd name="connsiteX3" fmla="*/ 0 w 238887"/>
                    <a:gd name="connsiteY3" fmla="*/ 12728 h 12617"/>
                  </a:gdLst>
                  <a:ahLst/>
                  <a:cxnLst>
                    <a:cxn ang="0">
                      <a:pos x="connsiteX0" y="connsiteY0"/>
                    </a:cxn>
                    <a:cxn ang="0">
                      <a:pos x="connsiteX1" y="connsiteY1"/>
                    </a:cxn>
                    <a:cxn ang="0">
                      <a:pos x="connsiteX2" y="connsiteY2"/>
                    </a:cxn>
                    <a:cxn ang="0">
                      <a:pos x="connsiteX3" y="connsiteY3"/>
                    </a:cxn>
                  </a:cxnLst>
                  <a:rect l="l" t="t" r="r" b="b"/>
                  <a:pathLst>
                    <a:path w="238887" h="12617">
                      <a:moveTo>
                        <a:pt x="0" y="0"/>
                      </a:moveTo>
                      <a:lnTo>
                        <a:pt x="240973" y="0"/>
                      </a:lnTo>
                      <a:lnTo>
                        <a:pt x="240973" y="12728"/>
                      </a:lnTo>
                      <a:lnTo>
                        <a:pt x="0" y="12728"/>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2" name="Freeform: Shape 71">
                  <a:extLst>
                    <a:ext uri="{FF2B5EF4-FFF2-40B4-BE49-F238E27FC236}">
                      <a16:creationId xmlns:a16="http://schemas.microsoft.com/office/drawing/2014/main" id="{95A02294-65C8-4D05-9C6A-FBFF20F516BC}"/>
                    </a:ext>
                  </a:extLst>
                </p:cNvPr>
                <p:cNvSpPr/>
                <p:nvPr/>
              </p:nvSpPr>
              <p:spPr>
                <a:xfrm>
                  <a:off x="1007276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rgbClr val="7F7F7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3" name="Freeform: Shape 72">
                  <a:extLst>
                    <a:ext uri="{FF2B5EF4-FFF2-40B4-BE49-F238E27FC236}">
                      <a16:creationId xmlns:a16="http://schemas.microsoft.com/office/drawing/2014/main" id="{B95C1617-1B69-4047-87DB-880351A505A0}"/>
                    </a:ext>
                  </a:extLst>
                </p:cNvPr>
                <p:cNvSpPr/>
                <p:nvPr/>
              </p:nvSpPr>
              <p:spPr>
                <a:xfrm>
                  <a:off x="9921252" y="5118754"/>
                  <a:ext cx="440591" cy="442152"/>
                </a:xfrm>
                <a:custGeom>
                  <a:avLst/>
                  <a:gdLst>
                    <a:gd name="connsiteX0" fmla="*/ 285362 w 276606"/>
                    <a:gd name="connsiteY0" fmla="*/ 143186 h 277585"/>
                    <a:gd name="connsiteX1" fmla="*/ 142681 w 276606"/>
                    <a:gd name="connsiteY1" fmla="*/ 286373 h 277585"/>
                    <a:gd name="connsiteX2" fmla="*/ 0 w 276606"/>
                    <a:gd name="connsiteY2" fmla="*/ 143186 h 277585"/>
                    <a:gd name="connsiteX3" fmla="*/ 142681 w 276606"/>
                    <a:gd name="connsiteY3" fmla="*/ 0 h 277585"/>
                    <a:gd name="connsiteX4" fmla="*/ 285362 w 276606"/>
                    <a:gd name="connsiteY4" fmla="*/ 143186 h 27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606" h="277585">
                      <a:moveTo>
                        <a:pt x="285362" y="143186"/>
                      </a:moveTo>
                      <a:cubicBezTo>
                        <a:pt x="285362" y="222266"/>
                        <a:pt x="221481" y="286373"/>
                        <a:pt x="142681" y="286373"/>
                      </a:cubicBezTo>
                      <a:cubicBezTo>
                        <a:pt x="63880" y="286373"/>
                        <a:pt x="0" y="222266"/>
                        <a:pt x="0" y="143186"/>
                      </a:cubicBezTo>
                      <a:cubicBezTo>
                        <a:pt x="0" y="64107"/>
                        <a:pt x="63880" y="0"/>
                        <a:pt x="142681" y="0"/>
                      </a:cubicBezTo>
                      <a:cubicBezTo>
                        <a:pt x="221481" y="0"/>
                        <a:pt x="285362" y="64107"/>
                        <a:pt x="285362" y="143186"/>
                      </a:cubicBez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4" name="Freeform: Shape 73">
                  <a:extLst>
                    <a:ext uri="{FF2B5EF4-FFF2-40B4-BE49-F238E27FC236}">
                      <a16:creationId xmlns:a16="http://schemas.microsoft.com/office/drawing/2014/main" id="{DF926E12-23B1-4D8E-B81C-6E0EE57FA9C2}"/>
                    </a:ext>
                  </a:extLst>
                </p:cNvPr>
                <p:cNvSpPr/>
                <p:nvPr/>
              </p:nvSpPr>
              <p:spPr>
                <a:xfrm>
                  <a:off x="9942716" y="5140212"/>
                  <a:ext cx="400538" cy="401957"/>
                </a:xfrm>
                <a:custGeom>
                  <a:avLst/>
                  <a:gdLst>
                    <a:gd name="connsiteX0" fmla="*/ 129628 w 251460"/>
                    <a:gd name="connsiteY0" fmla="*/ 0 h 252350"/>
                    <a:gd name="connsiteX1" fmla="*/ 0 w 251460"/>
                    <a:gd name="connsiteY1" fmla="*/ 130087 h 252350"/>
                    <a:gd name="connsiteX2" fmla="*/ 129628 w 251460"/>
                    <a:gd name="connsiteY2" fmla="*/ 260174 h 252350"/>
                    <a:gd name="connsiteX3" fmla="*/ 259255 w 251460"/>
                    <a:gd name="connsiteY3" fmla="*/ 130087 h 252350"/>
                    <a:gd name="connsiteX4" fmla="*/ 129628 w 251460"/>
                    <a:gd name="connsiteY4" fmla="*/ 0 h 252350"/>
                    <a:gd name="connsiteX5" fmla="*/ 129628 w 251460"/>
                    <a:gd name="connsiteY5" fmla="*/ 247682 h 252350"/>
                    <a:gd name="connsiteX6" fmla="*/ 91029 w 251460"/>
                    <a:gd name="connsiteY6" fmla="*/ 191282 h 252350"/>
                    <a:gd name="connsiteX7" fmla="*/ 129628 w 251460"/>
                    <a:gd name="connsiteY7" fmla="*/ 188380 h 252350"/>
                    <a:gd name="connsiteX8" fmla="*/ 168101 w 251460"/>
                    <a:gd name="connsiteY8" fmla="*/ 191282 h 252350"/>
                    <a:gd name="connsiteX9" fmla="*/ 129628 w 251460"/>
                    <a:gd name="connsiteY9" fmla="*/ 247682 h 252350"/>
                    <a:gd name="connsiteX10" fmla="*/ 129628 w 251460"/>
                    <a:gd name="connsiteY10" fmla="*/ 175888 h 252350"/>
                    <a:gd name="connsiteX11" fmla="*/ 88388 w 251460"/>
                    <a:gd name="connsiteY11" fmla="*/ 179043 h 252350"/>
                    <a:gd name="connsiteX12" fmla="*/ 84113 w 251460"/>
                    <a:gd name="connsiteY12" fmla="*/ 132863 h 252350"/>
                    <a:gd name="connsiteX13" fmla="*/ 175142 w 251460"/>
                    <a:gd name="connsiteY13" fmla="*/ 132863 h 252350"/>
                    <a:gd name="connsiteX14" fmla="*/ 170867 w 251460"/>
                    <a:gd name="connsiteY14" fmla="*/ 179043 h 252350"/>
                    <a:gd name="connsiteX15" fmla="*/ 129628 w 251460"/>
                    <a:gd name="connsiteY15" fmla="*/ 175888 h 252350"/>
                    <a:gd name="connsiteX16" fmla="*/ 129628 w 251460"/>
                    <a:gd name="connsiteY16" fmla="*/ 12618 h 252350"/>
                    <a:gd name="connsiteX17" fmla="*/ 167221 w 251460"/>
                    <a:gd name="connsiteY17" fmla="*/ 65359 h 252350"/>
                    <a:gd name="connsiteX18" fmla="*/ 129628 w 251460"/>
                    <a:gd name="connsiteY18" fmla="*/ 68261 h 252350"/>
                    <a:gd name="connsiteX19" fmla="*/ 92034 w 251460"/>
                    <a:gd name="connsiteY19" fmla="*/ 65359 h 252350"/>
                    <a:gd name="connsiteX20" fmla="*/ 129628 w 251460"/>
                    <a:gd name="connsiteY20" fmla="*/ 12618 h 252350"/>
                    <a:gd name="connsiteX21" fmla="*/ 129628 w 251460"/>
                    <a:gd name="connsiteY21" fmla="*/ 80752 h 252350"/>
                    <a:gd name="connsiteX22" fmla="*/ 170113 w 251460"/>
                    <a:gd name="connsiteY22" fmla="*/ 77598 h 252350"/>
                    <a:gd name="connsiteX23" fmla="*/ 175016 w 251460"/>
                    <a:gd name="connsiteY23" fmla="*/ 120119 h 252350"/>
                    <a:gd name="connsiteX24" fmla="*/ 84113 w 251460"/>
                    <a:gd name="connsiteY24" fmla="*/ 120119 h 252350"/>
                    <a:gd name="connsiteX25" fmla="*/ 89143 w 251460"/>
                    <a:gd name="connsiteY25" fmla="*/ 77598 h 252350"/>
                    <a:gd name="connsiteX26" fmla="*/ 129628 w 251460"/>
                    <a:gd name="connsiteY26" fmla="*/ 80752 h 252350"/>
                    <a:gd name="connsiteX27" fmla="*/ 71666 w 251460"/>
                    <a:gd name="connsiteY27" fmla="*/ 120119 h 252350"/>
                    <a:gd name="connsiteX28" fmla="*/ 11944 w 251460"/>
                    <a:gd name="connsiteY28" fmla="*/ 120119 h 252350"/>
                    <a:gd name="connsiteX29" fmla="*/ 34953 w 251460"/>
                    <a:gd name="connsiteY29" fmla="*/ 61195 h 252350"/>
                    <a:gd name="connsiteX30" fmla="*/ 76821 w 251460"/>
                    <a:gd name="connsiteY30" fmla="*/ 75327 h 252350"/>
                    <a:gd name="connsiteX31" fmla="*/ 71666 w 251460"/>
                    <a:gd name="connsiteY31" fmla="*/ 120119 h 252350"/>
                    <a:gd name="connsiteX32" fmla="*/ 71666 w 251460"/>
                    <a:gd name="connsiteY32" fmla="*/ 132863 h 252350"/>
                    <a:gd name="connsiteX33" fmla="*/ 76067 w 251460"/>
                    <a:gd name="connsiteY33" fmla="*/ 181314 h 252350"/>
                    <a:gd name="connsiteX34" fmla="*/ 32313 w 251460"/>
                    <a:gd name="connsiteY34" fmla="*/ 195572 h 252350"/>
                    <a:gd name="connsiteX35" fmla="*/ 12699 w 251460"/>
                    <a:gd name="connsiteY35" fmla="*/ 132863 h 252350"/>
                    <a:gd name="connsiteX36" fmla="*/ 71666 w 251460"/>
                    <a:gd name="connsiteY36" fmla="*/ 132863 h 252350"/>
                    <a:gd name="connsiteX37" fmla="*/ 187589 w 251460"/>
                    <a:gd name="connsiteY37" fmla="*/ 132863 h 252350"/>
                    <a:gd name="connsiteX38" fmla="*/ 246431 w 251460"/>
                    <a:gd name="connsiteY38" fmla="*/ 132863 h 252350"/>
                    <a:gd name="connsiteX39" fmla="*/ 226943 w 251460"/>
                    <a:gd name="connsiteY39" fmla="*/ 195446 h 252350"/>
                    <a:gd name="connsiteX40" fmla="*/ 183189 w 251460"/>
                    <a:gd name="connsiteY40" fmla="*/ 181188 h 252350"/>
                    <a:gd name="connsiteX41" fmla="*/ 187589 w 251460"/>
                    <a:gd name="connsiteY41" fmla="*/ 132863 h 252350"/>
                    <a:gd name="connsiteX42" fmla="*/ 187463 w 251460"/>
                    <a:gd name="connsiteY42" fmla="*/ 120119 h 252350"/>
                    <a:gd name="connsiteX43" fmla="*/ 182434 w 251460"/>
                    <a:gd name="connsiteY43" fmla="*/ 75327 h 252350"/>
                    <a:gd name="connsiteX44" fmla="*/ 224177 w 251460"/>
                    <a:gd name="connsiteY44" fmla="*/ 61195 h 252350"/>
                    <a:gd name="connsiteX45" fmla="*/ 246305 w 251460"/>
                    <a:gd name="connsiteY45" fmla="*/ 120119 h 252350"/>
                    <a:gd name="connsiteX46" fmla="*/ 187463 w 251460"/>
                    <a:gd name="connsiteY46" fmla="*/ 120119 h 252350"/>
                    <a:gd name="connsiteX47" fmla="*/ 216130 w 251460"/>
                    <a:gd name="connsiteY47" fmla="*/ 51101 h 252350"/>
                    <a:gd name="connsiteX48" fmla="*/ 179542 w 251460"/>
                    <a:gd name="connsiteY48" fmla="*/ 63088 h 252350"/>
                    <a:gd name="connsiteX49" fmla="*/ 158043 w 251460"/>
                    <a:gd name="connsiteY49" fmla="*/ 16277 h 252350"/>
                    <a:gd name="connsiteX50" fmla="*/ 216130 w 251460"/>
                    <a:gd name="connsiteY50" fmla="*/ 51101 h 252350"/>
                    <a:gd name="connsiteX51" fmla="*/ 101213 w 251460"/>
                    <a:gd name="connsiteY51" fmla="*/ 16277 h 252350"/>
                    <a:gd name="connsiteX52" fmla="*/ 79587 w 251460"/>
                    <a:gd name="connsiteY52" fmla="*/ 63088 h 252350"/>
                    <a:gd name="connsiteX53" fmla="*/ 43125 w 251460"/>
                    <a:gd name="connsiteY53" fmla="*/ 51101 h 252350"/>
                    <a:gd name="connsiteX54" fmla="*/ 101213 w 251460"/>
                    <a:gd name="connsiteY54" fmla="*/ 16277 h 252350"/>
                    <a:gd name="connsiteX55" fmla="*/ 40108 w 251460"/>
                    <a:gd name="connsiteY55" fmla="*/ 205666 h 252350"/>
                    <a:gd name="connsiteX56" fmla="*/ 78707 w 251460"/>
                    <a:gd name="connsiteY56" fmla="*/ 193427 h 252350"/>
                    <a:gd name="connsiteX57" fmla="*/ 101213 w 251460"/>
                    <a:gd name="connsiteY57" fmla="*/ 244023 h 252350"/>
                    <a:gd name="connsiteX58" fmla="*/ 40108 w 251460"/>
                    <a:gd name="connsiteY58" fmla="*/ 205666 h 252350"/>
                    <a:gd name="connsiteX59" fmla="*/ 158043 w 251460"/>
                    <a:gd name="connsiteY59" fmla="*/ 244023 h 252350"/>
                    <a:gd name="connsiteX60" fmla="*/ 180548 w 251460"/>
                    <a:gd name="connsiteY60" fmla="*/ 193427 h 252350"/>
                    <a:gd name="connsiteX61" fmla="*/ 219273 w 251460"/>
                    <a:gd name="connsiteY61" fmla="*/ 205666 h 252350"/>
                    <a:gd name="connsiteX62" fmla="*/ 158043 w 251460"/>
                    <a:gd name="connsiteY62" fmla="*/ 244023 h 2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1460" h="252350">
                      <a:moveTo>
                        <a:pt x="129628" y="0"/>
                      </a:moveTo>
                      <a:cubicBezTo>
                        <a:pt x="58087" y="0"/>
                        <a:pt x="0" y="58419"/>
                        <a:pt x="0" y="130087"/>
                      </a:cubicBezTo>
                      <a:cubicBezTo>
                        <a:pt x="0" y="201880"/>
                        <a:pt x="58087" y="260174"/>
                        <a:pt x="129628" y="260174"/>
                      </a:cubicBezTo>
                      <a:cubicBezTo>
                        <a:pt x="201042" y="260174"/>
                        <a:pt x="259255" y="201880"/>
                        <a:pt x="259255" y="130087"/>
                      </a:cubicBezTo>
                      <a:cubicBezTo>
                        <a:pt x="259255" y="58419"/>
                        <a:pt x="201042" y="0"/>
                        <a:pt x="129628" y="0"/>
                      </a:cubicBezTo>
                      <a:close/>
                      <a:moveTo>
                        <a:pt x="129628" y="247682"/>
                      </a:moveTo>
                      <a:cubicBezTo>
                        <a:pt x="115169" y="247682"/>
                        <a:pt x="99830" y="226106"/>
                        <a:pt x="91029" y="191282"/>
                      </a:cubicBezTo>
                      <a:cubicBezTo>
                        <a:pt x="103602" y="189389"/>
                        <a:pt x="116677" y="188380"/>
                        <a:pt x="129628" y="188380"/>
                      </a:cubicBezTo>
                      <a:cubicBezTo>
                        <a:pt x="142578" y="188380"/>
                        <a:pt x="155654" y="189389"/>
                        <a:pt x="168101" y="191282"/>
                      </a:cubicBezTo>
                      <a:cubicBezTo>
                        <a:pt x="159426" y="226106"/>
                        <a:pt x="143961" y="247682"/>
                        <a:pt x="129628" y="247682"/>
                      </a:cubicBezTo>
                      <a:close/>
                      <a:moveTo>
                        <a:pt x="129628" y="175888"/>
                      </a:moveTo>
                      <a:cubicBezTo>
                        <a:pt x="115797" y="175888"/>
                        <a:pt x="101716" y="177024"/>
                        <a:pt x="88388" y="179043"/>
                      </a:cubicBezTo>
                      <a:cubicBezTo>
                        <a:pt x="85874" y="165794"/>
                        <a:pt x="84365" y="149013"/>
                        <a:pt x="84113" y="132863"/>
                      </a:cubicBezTo>
                      <a:lnTo>
                        <a:pt x="175142" y="132863"/>
                      </a:lnTo>
                      <a:cubicBezTo>
                        <a:pt x="174890" y="148887"/>
                        <a:pt x="173382" y="165668"/>
                        <a:pt x="170867" y="179043"/>
                      </a:cubicBezTo>
                      <a:cubicBezTo>
                        <a:pt x="157414" y="177024"/>
                        <a:pt x="143458" y="175888"/>
                        <a:pt x="129628" y="175888"/>
                      </a:cubicBezTo>
                      <a:close/>
                      <a:moveTo>
                        <a:pt x="129628" y="12618"/>
                      </a:moveTo>
                      <a:cubicBezTo>
                        <a:pt x="143458" y="12618"/>
                        <a:pt x="158294" y="32679"/>
                        <a:pt x="167221" y="65359"/>
                      </a:cubicBezTo>
                      <a:cubicBezTo>
                        <a:pt x="155025" y="67251"/>
                        <a:pt x="142326" y="68261"/>
                        <a:pt x="129628" y="68261"/>
                      </a:cubicBezTo>
                      <a:cubicBezTo>
                        <a:pt x="116929" y="68261"/>
                        <a:pt x="104230" y="67251"/>
                        <a:pt x="92034" y="65359"/>
                      </a:cubicBezTo>
                      <a:cubicBezTo>
                        <a:pt x="100835" y="32679"/>
                        <a:pt x="115672" y="12618"/>
                        <a:pt x="129628" y="12618"/>
                      </a:cubicBezTo>
                      <a:close/>
                      <a:moveTo>
                        <a:pt x="129628" y="80752"/>
                      </a:moveTo>
                      <a:cubicBezTo>
                        <a:pt x="143458" y="80752"/>
                        <a:pt x="157037" y="79617"/>
                        <a:pt x="170113" y="77598"/>
                      </a:cubicBezTo>
                      <a:cubicBezTo>
                        <a:pt x="172879" y="90972"/>
                        <a:pt x="174639" y="103842"/>
                        <a:pt x="175016" y="120119"/>
                      </a:cubicBezTo>
                      <a:lnTo>
                        <a:pt x="84113" y="120119"/>
                      </a:lnTo>
                      <a:cubicBezTo>
                        <a:pt x="84616" y="103842"/>
                        <a:pt x="86377" y="90972"/>
                        <a:pt x="89143" y="77598"/>
                      </a:cubicBezTo>
                      <a:cubicBezTo>
                        <a:pt x="102093" y="79617"/>
                        <a:pt x="115797" y="80752"/>
                        <a:pt x="129628" y="80752"/>
                      </a:cubicBezTo>
                      <a:close/>
                      <a:moveTo>
                        <a:pt x="71666" y="120119"/>
                      </a:moveTo>
                      <a:lnTo>
                        <a:pt x="11944" y="120119"/>
                      </a:lnTo>
                      <a:cubicBezTo>
                        <a:pt x="13453" y="97407"/>
                        <a:pt x="22380" y="78607"/>
                        <a:pt x="34953" y="61195"/>
                      </a:cubicBezTo>
                      <a:cubicBezTo>
                        <a:pt x="47023" y="67251"/>
                        <a:pt x="61231" y="72046"/>
                        <a:pt x="76821" y="75327"/>
                      </a:cubicBezTo>
                      <a:cubicBezTo>
                        <a:pt x="73929" y="89711"/>
                        <a:pt x="72169" y="103338"/>
                        <a:pt x="71666" y="120119"/>
                      </a:cubicBezTo>
                      <a:close/>
                      <a:moveTo>
                        <a:pt x="71666" y="132863"/>
                      </a:moveTo>
                      <a:cubicBezTo>
                        <a:pt x="71918" y="149392"/>
                        <a:pt x="73301" y="167056"/>
                        <a:pt x="76067" y="181314"/>
                      </a:cubicBezTo>
                      <a:cubicBezTo>
                        <a:pt x="59470" y="184721"/>
                        <a:pt x="44383" y="189515"/>
                        <a:pt x="32313" y="195572"/>
                      </a:cubicBezTo>
                      <a:cubicBezTo>
                        <a:pt x="20620" y="178033"/>
                        <a:pt x="13579" y="155322"/>
                        <a:pt x="12699" y="132863"/>
                      </a:cubicBezTo>
                      <a:lnTo>
                        <a:pt x="71666" y="132863"/>
                      </a:lnTo>
                      <a:close/>
                      <a:moveTo>
                        <a:pt x="187589" y="132863"/>
                      </a:moveTo>
                      <a:lnTo>
                        <a:pt x="246431" y="132863"/>
                      </a:lnTo>
                      <a:cubicBezTo>
                        <a:pt x="245551" y="155196"/>
                        <a:pt x="238636" y="177907"/>
                        <a:pt x="226943" y="195446"/>
                      </a:cubicBezTo>
                      <a:cubicBezTo>
                        <a:pt x="214873" y="189389"/>
                        <a:pt x="199785" y="184595"/>
                        <a:pt x="183189" y="181188"/>
                      </a:cubicBezTo>
                      <a:cubicBezTo>
                        <a:pt x="185829" y="166930"/>
                        <a:pt x="187338" y="149392"/>
                        <a:pt x="187589" y="132863"/>
                      </a:cubicBezTo>
                      <a:close/>
                      <a:moveTo>
                        <a:pt x="187463" y="120119"/>
                      </a:moveTo>
                      <a:cubicBezTo>
                        <a:pt x="187086" y="103338"/>
                        <a:pt x="185326" y="89711"/>
                        <a:pt x="182434" y="75327"/>
                      </a:cubicBezTo>
                      <a:cubicBezTo>
                        <a:pt x="197899" y="72046"/>
                        <a:pt x="212107" y="67251"/>
                        <a:pt x="224177" y="61195"/>
                      </a:cubicBezTo>
                      <a:cubicBezTo>
                        <a:pt x="236875" y="78607"/>
                        <a:pt x="244796" y="97407"/>
                        <a:pt x="246305" y="120119"/>
                      </a:cubicBezTo>
                      <a:lnTo>
                        <a:pt x="187463" y="120119"/>
                      </a:lnTo>
                      <a:close/>
                      <a:moveTo>
                        <a:pt x="216130" y="51101"/>
                      </a:moveTo>
                      <a:cubicBezTo>
                        <a:pt x="205443" y="56148"/>
                        <a:pt x="193121" y="60186"/>
                        <a:pt x="179542" y="63088"/>
                      </a:cubicBezTo>
                      <a:cubicBezTo>
                        <a:pt x="174388" y="43404"/>
                        <a:pt x="166969" y="27254"/>
                        <a:pt x="158043" y="16277"/>
                      </a:cubicBezTo>
                      <a:cubicBezTo>
                        <a:pt x="180800" y="21954"/>
                        <a:pt x="200791" y="34320"/>
                        <a:pt x="216130" y="51101"/>
                      </a:cubicBezTo>
                      <a:close/>
                      <a:moveTo>
                        <a:pt x="101213" y="16277"/>
                      </a:moveTo>
                      <a:cubicBezTo>
                        <a:pt x="92160" y="27254"/>
                        <a:pt x="84868" y="43404"/>
                        <a:pt x="79587" y="63088"/>
                      </a:cubicBezTo>
                      <a:cubicBezTo>
                        <a:pt x="66134" y="60186"/>
                        <a:pt x="53687" y="56148"/>
                        <a:pt x="43125" y="51101"/>
                      </a:cubicBezTo>
                      <a:cubicBezTo>
                        <a:pt x="58339" y="34320"/>
                        <a:pt x="78456" y="21954"/>
                        <a:pt x="101213" y="16277"/>
                      </a:cubicBezTo>
                      <a:close/>
                      <a:moveTo>
                        <a:pt x="40108" y="205666"/>
                      </a:moveTo>
                      <a:cubicBezTo>
                        <a:pt x="50921" y="200619"/>
                        <a:pt x="64122" y="196455"/>
                        <a:pt x="78707" y="193427"/>
                      </a:cubicBezTo>
                      <a:cubicBezTo>
                        <a:pt x="83862" y="214750"/>
                        <a:pt x="91657" y="232289"/>
                        <a:pt x="101213" y="244023"/>
                      </a:cubicBezTo>
                      <a:cubicBezTo>
                        <a:pt x="76947" y="237841"/>
                        <a:pt x="55698" y="224340"/>
                        <a:pt x="40108" y="205666"/>
                      </a:cubicBezTo>
                      <a:close/>
                      <a:moveTo>
                        <a:pt x="158043" y="244023"/>
                      </a:moveTo>
                      <a:cubicBezTo>
                        <a:pt x="167598" y="232289"/>
                        <a:pt x="175393" y="214750"/>
                        <a:pt x="180548" y="193427"/>
                      </a:cubicBezTo>
                      <a:cubicBezTo>
                        <a:pt x="195133" y="196455"/>
                        <a:pt x="208335" y="200619"/>
                        <a:pt x="219273" y="205666"/>
                      </a:cubicBezTo>
                      <a:cubicBezTo>
                        <a:pt x="203557" y="224214"/>
                        <a:pt x="182309" y="237841"/>
                        <a:pt x="158043" y="244023"/>
                      </a:cubicBez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grpSp>
        </p:grpSp>
        <p:grpSp>
          <p:nvGrpSpPr>
            <p:cNvPr id="8" name="Group 7">
              <a:extLst>
                <a:ext uri="{FF2B5EF4-FFF2-40B4-BE49-F238E27FC236}">
                  <a16:creationId xmlns:a16="http://schemas.microsoft.com/office/drawing/2014/main" id="{E038A0BE-0681-40E2-BD5F-B9824DA38267}"/>
                </a:ext>
              </a:extLst>
            </p:cNvPr>
            <p:cNvGrpSpPr/>
            <p:nvPr/>
          </p:nvGrpSpPr>
          <p:grpSpPr>
            <a:xfrm>
              <a:off x="10754307" y="1796858"/>
              <a:ext cx="1369895" cy="755409"/>
              <a:chOff x="10754308" y="1386225"/>
              <a:chExt cx="1369895" cy="755409"/>
            </a:xfrm>
          </p:grpSpPr>
          <p:grpSp>
            <p:nvGrpSpPr>
              <p:cNvPr id="79" name="Group 78">
                <a:extLst>
                  <a:ext uri="{FF2B5EF4-FFF2-40B4-BE49-F238E27FC236}">
                    <a16:creationId xmlns:a16="http://schemas.microsoft.com/office/drawing/2014/main" id="{B7B27557-D15D-403E-B83E-02E75626FF8B}"/>
                  </a:ext>
                </a:extLst>
              </p:cNvPr>
              <p:cNvGrpSpPr/>
              <p:nvPr/>
            </p:nvGrpSpPr>
            <p:grpSpPr>
              <a:xfrm>
                <a:off x="10754308" y="1397436"/>
                <a:ext cx="521183" cy="689218"/>
                <a:chOff x="3229244" y="204788"/>
                <a:chExt cx="2528887" cy="3344228"/>
              </a:xfrm>
              <a:solidFill>
                <a:schemeClr val="accent1"/>
              </a:solidFill>
            </p:grpSpPr>
            <p:sp>
              <p:nvSpPr>
                <p:cNvPr id="80" name="Freeform: Shape 79">
                  <a:extLst>
                    <a:ext uri="{FF2B5EF4-FFF2-40B4-BE49-F238E27FC236}">
                      <a16:creationId xmlns:a16="http://schemas.microsoft.com/office/drawing/2014/main" id="{B259E7A0-E515-4846-9C4A-77D3CC84DDEA}"/>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sp>
              <p:nvSpPr>
                <p:cNvPr id="81" name="Freeform: Shape 80">
                  <a:extLst>
                    <a:ext uri="{FF2B5EF4-FFF2-40B4-BE49-F238E27FC236}">
                      <a16:creationId xmlns:a16="http://schemas.microsoft.com/office/drawing/2014/main" id="{2B212C14-995B-49F2-B335-EFA8A5CEA4A7}"/>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sp>
              <p:nvSpPr>
                <p:cNvPr id="82" name="Freeform: Shape 81">
                  <a:extLst>
                    <a:ext uri="{FF2B5EF4-FFF2-40B4-BE49-F238E27FC236}">
                      <a16:creationId xmlns:a16="http://schemas.microsoft.com/office/drawing/2014/main" id="{0A7BB661-3CF5-438D-9BF7-4E834248BA5D}"/>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grpSp>
          <p:sp>
            <p:nvSpPr>
              <p:cNvPr id="78" name="Content Placeholder 12">
                <a:extLst>
                  <a:ext uri="{FF2B5EF4-FFF2-40B4-BE49-F238E27FC236}">
                    <a16:creationId xmlns:a16="http://schemas.microsoft.com/office/drawing/2014/main" id="{4E40C410-ACAE-4735-8D2C-472552F40408}"/>
                  </a:ext>
                </a:extLst>
              </p:cNvPr>
              <p:cNvSpPr txBox="1">
                <a:spLocks/>
              </p:cNvSpPr>
              <p:nvPr/>
            </p:nvSpPr>
            <p:spPr>
              <a:xfrm>
                <a:off x="11386389" y="1386225"/>
                <a:ext cx="73781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VMs</a:t>
                </a:r>
              </a:p>
            </p:txBody>
          </p:sp>
        </p:grpSp>
      </p:grpSp>
      <p:sp>
        <p:nvSpPr>
          <p:cNvPr id="83" name="Content Placeholder 12">
            <a:extLst>
              <a:ext uri="{FF2B5EF4-FFF2-40B4-BE49-F238E27FC236}">
                <a16:creationId xmlns:a16="http://schemas.microsoft.com/office/drawing/2014/main" id="{BA99CA2A-5CD1-42DE-A451-182ED90D85E1}"/>
              </a:ext>
            </a:extLst>
          </p:cNvPr>
          <p:cNvSpPr txBox="1">
            <a:spLocks/>
          </p:cNvSpPr>
          <p:nvPr/>
        </p:nvSpPr>
        <p:spPr>
          <a:xfrm>
            <a:off x="386812" y="888220"/>
            <a:ext cx="9619723" cy="750065"/>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panose="020B0502040204020203" pitchFamily="34" charset="0"/>
                <a:cs typeface="Segoe UI Light" panose="020B0502040204020203" pitchFamily="34" charset="0"/>
              </a:rPr>
              <a:t>Objective</a:t>
            </a:r>
            <a:r>
              <a:rPr lang="en-US" sz="2400">
                <a:solidFill>
                  <a:srgbClr val="E6E6E6">
                    <a:lumMod val="10000"/>
                  </a:srgbClr>
                </a:solidFill>
                <a:latin typeface="Segoe" panose="020B0502040504020203" pitchFamily="34" charset="0"/>
              </a:rPr>
              <a:t>: </a:t>
            </a:r>
            <a:r>
              <a:rPr lang="en-US" sz="1177">
                <a:solidFill>
                  <a:srgbClr val="E6E6E6">
                    <a:lumMod val="10000"/>
                  </a:srgbClr>
                </a:solidFill>
                <a:latin typeface="Segoe" panose="020B0502040504020203" pitchFamily="34" charset="0"/>
              </a:rPr>
              <a:t>Migration of the first workload is a highly suggested learning experience, which should come early in any migration effort. The goal is to deploy one or more production ready workloads. However, this is done to provide the team with the ability to learn the tools and the Azure platform. That learning will help make the right long-term decisions, even if those workloads don’t ever get promoted to production traffic.</a:t>
            </a:r>
          </a:p>
        </p:txBody>
      </p:sp>
      <p:sp>
        <p:nvSpPr>
          <p:cNvPr id="57" name="Title 1">
            <a:extLst>
              <a:ext uri="{FF2B5EF4-FFF2-40B4-BE49-F238E27FC236}">
                <a16:creationId xmlns:a16="http://schemas.microsoft.com/office/drawing/2014/main" id="{17E5365C-C612-CF43-855E-AC72E699DA76}"/>
              </a:ext>
            </a:extLst>
          </p:cNvPr>
          <p:cNvSpPr txBox="1">
            <a:spLocks/>
          </p:cNvSpPr>
          <p:nvPr/>
        </p:nvSpPr>
        <p:spPr>
          <a:xfrm>
            <a:off x="209144" y="6605"/>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Planning for the first workload</a:t>
            </a:r>
            <a:endParaRPr lang="en-US" sz="1600">
              <a:solidFill>
                <a:srgbClr val="E6E6E6">
                  <a:lumMod val="10000"/>
                </a:srgbClr>
              </a:solidFill>
              <a:latin typeface="Segoe" panose="020B05020405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9D251B63-DCE8-0A43-8CA6-DFEB5E4B90C1}"/>
              </a:ext>
            </a:extLst>
          </p:cNvPr>
          <p:cNvSpPr/>
          <p:nvPr/>
        </p:nvSpPr>
        <p:spPr bwMode="auto">
          <a:xfrm>
            <a:off x="4564688" y="1793128"/>
            <a:ext cx="1153115"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rg_ECA6" title="Icon of three boxes in a bracket chart">
            <a:extLst>
              <a:ext uri="{FF2B5EF4-FFF2-40B4-BE49-F238E27FC236}">
                <a16:creationId xmlns:a16="http://schemas.microsoft.com/office/drawing/2014/main" id="{2B7CB553-47BE-5144-B08E-14A8F22F5021}"/>
              </a:ext>
            </a:extLst>
          </p:cNvPr>
          <p:cNvSpPr>
            <a:spLocks noChangeAspect="1" noEditPoints="1"/>
          </p:cNvSpPr>
          <p:nvPr/>
        </p:nvSpPr>
        <p:spPr bwMode="auto">
          <a:xfrm>
            <a:off x="5205133" y="2129348"/>
            <a:ext cx="358441" cy="35861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76" name="Rectangle 75">
            <a:extLst>
              <a:ext uri="{FF2B5EF4-FFF2-40B4-BE49-F238E27FC236}">
                <a16:creationId xmlns:a16="http://schemas.microsoft.com/office/drawing/2014/main" id="{050CC120-B116-C849-B7EB-1E41F52941E1}"/>
              </a:ext>
            </a:extLst>
          </p:cNvPr>
          <p:cNvSpPr/>
          <p:nvPr/>
        </p:nvSpPr>
        <p:spPr bwMode="auto">
          <a:xfrm>
            <a:off x="7177215" y="1793128"/>
            <a:ext cx="943143"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network" title="Icon of a device or computer network">
            <a:extLst>
              <a:ext uri="{FF2B5EF4-FFF2-40B4-BE49-F238E27FC236}">
                <a16:creationId xmlns:a16="http://schemas.microsoft.com/office/drawing/2014/main" id="{D1E06F40-0D23-594C-AADD-92A66A9546F2}"/>
              </a:ext>
            </a:extLst>
          </p:cNvPr>
          <p:cNvSpPr>
            <a:spLocks noChangeAspect="1" noEditPoints="1"/>
          </p:cNvSpPr>
          <p:nvPr/>
        </p:nvSpPr>
        <p:spPr bwMode="auto">
          <a:xfrm>
            <a:off x="7704699" y="2182413"/>
            <a:ext cx="344414" cy="358616"/>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86" name="Rectangle 85">
            <a:extLst>
              <a:ext uri="{FF2B5EF4-FFF2-40B4-BE49-F238E27FC236}">
                <a16:creationId xmlns:a16="http://schemas.microsoft.com/office/drawing/2014/main" id="{F69FC1F9-4D2B-3D40-9CB2-D9BD96460676}"/>
              </a:ext>
            </a:extLst>
          </p:cNvPr>
          <p:cNvSpPr/>
          <p:nvPr/>
        </p:nvSpPr>
        <p:spPr bwMode="auto">
          <a:xfrm>
            <a:off x="10156039" y="1793128"/>
            <a:ext cx="943143"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server" title="Icon of a server tower">
            <a:extLst>
              <a:ext uri="{FF2B5EF4-FFF2-40B4-BE49-F238E27FC236}">
                <a16:creationId xmlns:a16="http://schemas.microsoft.com/office/drawing/2014/main" id="{D1F96B73-8D21-FC4F-83E9-8EF9B3BA3D1B}"/>
              </a:ext>
            </a:extLst>
          </p:cNvPr>
          <p:cNvSpPr>
            <a:spLocks noChangeAspect="1" noEditPoints="1"/>
          </p:cNvSpPr>
          <p:nvPr/>
        </p:nvSpPr>
        <p:spPr bwMode="auto">
          <a:xfrm>
            <a:off x="10804420" y="2151978"/>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88" name="Rectangle 87">
            <a:extLst>
              <a:ext uri="{FF2B5EF4-FFF2-40B4-BE49-F238E27FC236}">
                <a16:creationId xmlns:a16="http://schemas.microsoft.com/office/drawing/2014/main" id="{BE02319F-E421-EB49-B6ED-214E3D2A0121}"/>
              </a:ext>
            </a:extLst>
          </p:cNvPr>
          <p:cNvSpPr/>
          <p:nvPr/>
        </p:nvSpPr>
        <p:spPr bwMode="auto">
          <a:xfrm>
            <a:off x="4053757" y="2969233"/>
            <a:ext cx="919976"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arrow_18" title="Icon of a tightly curved arrow pointing to the right">
            <a:extLst>
              <a:ext uri="{FF2B5EF4-FFF2-40B4-BE49-F238E27FC236}">
                <a16:creationId xmlns:a16="http://schemas.microsoft.com/office/drawing/2014/main" id="{00ECAF52-B17F-6B49-926C-2186DDC1D50D}"/>
              </a:ext>
            </a:extLst>
          </p:cNvPr>
          <p:cNvSpPr>
            <a:spLocks noChangeAspect="1" noEditPoints="1"/>
          </p:cNvSpPr>
          <p:nvPr/>
        </p:nvSpPr>
        <p:spPr bwMode="auto">
          <a:xfrm flipH="1">
            <a:off x="4411908" y="3199427"/>
            <a:ext cx="246548" cy="35861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90" name="cloud" title="Icon of a cloud">
            <a:extLst>
              <a:ext uri="{FF2B5EF4-FFF2-40B4-BE49-F238E27FC236}">
                <a16:creationId xmlns:a16="http://schemas.microsoft.com/office/drawing/2014/main" id="{89ED9744-54C6-4E40-BCCC-472BDB86736D}"/>
              </a:ext>
            </a:extLst>
          </p:cNvPr>
          <p:cNvSpPr>
            <a:spLocks noChangeAspect="1"/>
          </p:cNvSpPr>
          <p:nvPr/>
        </p:nvSpPr>
        <p:spPr bwMode="auto">
          <a:xfrm>
            <a:off x="4441430" y="3366696"/>
            <a:ext cx="493097" cy="3141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91" name="Rectangle 90">
            <a:extLst>
              <a:ext uri="{FF2B5EF4-FFF2-40B4-BE49-F238E27FC236}">
                <a16:creationId xmlns:a16="http://schemas.microsoft.com/office/drawing/2014/main" id="{D4EFD908-70D7-484A-83AF-F04C6C8F6E6A}"/>
              </a:ext>
            </a:extLst>
          </p:cNvPr>
          <p:cNvSpPr/>
          <p:nvPr/>
        </p:nvSpPr>
        <p:spPr bwMode="auto">
          <a:xfrm>
            <a:off x="6438959" y="3239158"/>
            <a:ext cx="775484"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arrow_24" title="Icon of an arrow pointing out of a box">
            <a:extLst>
              <a:ext uri="{FF2B5EF4-FFF2-40B4-BE49-F238E27FC236}">
                <a16:creationId xmlns:a16="http://schemas.microsoft.com/office/drawing/2014/main" id="{293F3578-957E-934E-8B6B-45EC48C28BC1}"/>
              </a:ext>
            </a:extLst>
          </p:cNvPr>
          <p:cNvSpPr>
            <a:spLocks noChangeAspect="1" noEditPoints="1"/>
          </p:cNvSpPr>
          <p:nvPr/>
        </p:nvSpPr>
        <p:spPr bwMode="auto">
          <a:xfrm>
            <a:off x="6708335" y="3322231"/>
            <a:ext cx="469568" cy="358616"/>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lin ang="5400000" scaled="1"/>
              </a:gradFill>
              <a:latin typeface="Segoe UI"/>
            </a:endParaRPr>
          </a:p>
        </p:txBody>
      </p:sp>
      <p:sp>
        <p:nvSpPr>
          <p:cNvPr id="93" name="Rectangle 92">
            <a:extLst>
              <a:ext uri="{FF2B5EF4-FFF2-40B4-BE49-F238E27FC236}">
                <a16:creationId xmlns:a16="http://schemas.microsoft.com/office/drawing/2014/main" id="{30D587FB-73A9-5E4D-9216-3AACD793354A}"/>
              </a:ext>
            </a:extLst>
          </p:cNvPr>
          <p:cNvSpPr/>
          <p:nvPr/>
        </p:nvSpPr>
        <p:spPr bwMode="auto">
          <a:xfrm>
            <a:off x="9321381" y="3239158"/>
            <a:ext cx="775484"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303362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C64478-965D-F84D-87AA-39F773F2A0CD}"/>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979DE31E-CA03-684F-BBCA-0B832BE3CB45}"/>
              </a:ext>
            </a:extLst>
          </p:cNvPr>
          <p:cNvSpPr txBox="1">
            <a:spLocks/>
          </p:cNvSpPr>
          <p:nvPr/>
        </p:nvSpPr>
        <p:spPr>
          <a:xfrm>
            <a:off x="387901" y="2529348"/>
            <a:ext cx="9416190" cy="1895556"/>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Iteratively mature migration processes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Mold the baseline guidance to fit your business objectives, organizational structure, existing constraints, and individual workloads.</a:t>
            </a:r>
          </a:p>
        </p:txBody>
      </p:sp>
    </p:spTree>
    <p:extLst>
      <p:ext uri="{BB962C8B-B14F-4D97-AF65-F5344CB8AC3E}">
        <p14:creationId xmlns:p14="http://schemas.microsoft.com/office/powerpoint/2010/main" val="138783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5CD7D18-EF28-C04B-A29C-F447D35222C5}"/>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58" name="Title 1">
            <a:extLst>
              <a:ext uri="{FF2B5EF4-FFF2-40B4-BE49-F238E27FC236}">
                <a16:creationId xmlns:a16="http://schemas.microsoft.com/office/drawing/2014/main" id="{9D504478-6511-5847-9058-04605D21F087}"/>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9" name="Oval 58">
            <a:extLst>
              <a:ext uri="{FF2B5EF4-FFF2-40B4-BE49-F238E27FC236}">
                <a16:creationId xmlns:a16="http://schemas.microsoft.com/office/drawing/2014/main" id="{0EDF56CB-FA0F-5C48-8E2C-67806E10A0A6}"/>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D362A763-23CB-5C44-A3F1-91F941E02FDB}"/>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61" name="Title 1">
            <a:extLst>
              <a:ext uri="{FF2B5EF4-FFF2-40B4-BE49-F238E27FC236}">
                <a16:creationId xmlns:a16="http://schemas.microsoft.com/office/drawing/2014/main" id="{7AB4F52B-08CB-2545-B81B-FA9BC592EF18}"/>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62" name="Oval 61">
            <a:extLst>
              <a:ext uri="{FF2B5EF4-FFF2-40B4-BE49-F238E27FC236}">
                <a16:creationId xmlns:a16="http://schemas.microsoft.com/office/drawing/2014/main" id="{89DE233F-FCBF-8749-85C0-0CF33E90A82F}"/>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3" name="Straight Arrow Connector 62">
            <a:extLst>
              <a:ext uri="{FF2B5EF4-FFF2-40B4-BE49-F238E27FC236}">
                <a16:creationId xmlns:a16="http://schemas.microsoft.com/office/drawing/2014/main" id="{750AE96B-C171-F24D-83EC-7BF7DEE8BC84}"/>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00C6A38-8742-194E-A11A-6F53456E2CE8}"/>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0E32E342-5BC6-9D4F-B9BF-D6767B9F80DA}"/>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66" name="Rectangle 65">
            <a:extLst>
              <a:ext uri="{FF2B5EF4-FFF2-40B4-BE49-F238E27FC236}">
                <a16:creationId xmlns:a16="http://schemas.microsoft.com/office/drawing/2014/main" id="{EFCB1DD3-6F28-9B47-AAEA-30FF306C7664}"/>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67" name="Title 1">
            <a:extLst>
              <a:ext uri="{FF2B5EF4-FFF2-40B4-BE49-F238E27FC236}">
                <a16:creationId xmlns:a16="http://schemas.microsoft.com/office/drawing/2014/main" id="{FBDB2D6F-257C-284D-B779-1718CC1D0A2C}"/>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68" name="Oval 67">
            <a:extLst>
              <a:ext uri="{FF2B5EF4-FFF2-40B4-BE49-F238E27FC236}">
                <a16:creationId xmlns:a16="http://schemas.microsoft.com/office/drawing/2014/main" id="{E09ED503-1C56-DF49-8805-E62F7BF9F4CF}"/>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8B9A1858-8C97-0040-B7A2-783EE28299B5}"/>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70" name="Title 1">
            <a:extLst>
              <a:ext uri="{FF2B5EF4-FFF2-40B4-BE49-F238E27FC236}">
                <a16:creationId xmlns:a16="http://schemas.microsoft.com/office/drawing/2014/main" id="{F07702B2-86B5-4045-BE9F-068E4BD5A103}"/>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71" name="Oval 70">
            <a:extLst>
              <a:ext uri="{FF2B5EF4-FFF2-40B4-BE49-F238E27FC236}">
                <a16:creationId xmlns:a16="http://schemas.microsoft.com/office/drawing/2014/main" id="{FC3E3EE7-4348-E545-8F6A-DC7D154D1A6F}"/>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2" name="Straight Arrow Connector 71">
            <a:extLst>
              <a:ext uri="{FF2B5EF4-FFF2-40B4-BE49-F238E27FC236}">
                <a16:creationId xmlns:a16="http://schemas.microsoft.com/office/drawing/2014/main" id="{1D1735B3-D86A-2947-9D0C-2F5D03D0AEF1}"/>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901A3AA-372D-B742-BF62-6453322EFF4C}"/>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98BC1A0-0BD8-EF4C-9E67-AB06AA51D3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75" name="Rectangle 74">
            <a:extLst>
              <a:ext uri="{FF2B5EF4-FFF2-40B4-BE49-F238E27FC236}">
                <a16:creationId xmlns:a16="http://schemas.microsoft.com/office/drawing/2014/main" id="{2DB0457E-7B83-8243-BC7F-98E63E58CB6A}"/>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7" name="Rectangle 76">
            <a:extLst>
              <a:ext uri="{FF2B5EF4-FFF2-40B4-BE49-F238E27FC236}">
                <a16:creationId xmlns:a16="http://schemas.microsoft.com/office/drawing/2014/main" id="{37444F26-4B5C-8A46-B354-64E23D2A8047}"/>
              </a:ext>
            </a:extLst>
          </p:cNvPr>
          <p:cNvSpPr/>
          <p:nvPr/>
        </p:nvSpPr>
        <p:spPr>
          <a:xfrm>
            <a:off x="-45" y="1147233"/>
            <a:ext cx="7086107" cy="4277103"/>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181851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425670"/>
            <a:ext cx="10111561" cy="1108105"/>
          </a:xfrm>
        </p:spPr>
        <p:txBody>
          <a:bodyPr/>
          <a:lstStyle/>
          <a:p>
            <a:r>
              <a:rPr lang="en-US"/>
              <a:t>Microsoft Cloud Adoption Framework for Azure</a:t>
            </a:r>
            <a:br>
              <a:rPr lang="en-US"/>
            </a:br>
            <a:r>
              <a:rPr lang="en-US"/>
              <a:t>Migrate</a:t>
            </a:r>
          </a:p>
        </p:txBody>
      </p:sp>
      <p:sp>
        <p:nvSpPr>
          <p:cNvPr id="5" name="Text Placeholder 4"/>
          <p:cNvSpPr>
            <a:spLocks noGrp="1"/>
          </p:cNvSpPr>
          <p:nvPr>
            <p:ph type="body" sz="quarter" idx="12"/>
          </p:nvPr>
        </p:nvSpPr>
        <p:spPr>
          <a:xfrm>
            <a:off x="584279" y="3962393"/>
            <a:ext cx="914387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C749-632C-40F5-A528-C6AABBFBBF1A}"/>
              </a:ext>
            </a:extLst>
          </p:cNvPr>
          <p:cNvSpPr>
            <a:spLocks noGrp="1"/>
          </p:cNvSpPr>
          <p:nvPr>
            <p:ph type="title"/>
          </p:nvPr>
        </p:nvSpPr>
        <p:spPr>
          <a:xfrm>
            <a:off x="269240" y="7225223"/>
            <a:ext cx="11655841" cy="899652"/>
          </a:xfrm>
        </p:spPr>
        <p:txBody>
          <a:bodyPr/>
          <a:lstStyle/>
          <a:p>
            <a:r>
              <a:rPr lang="en-US"/>
              <a:t>Mature migration processes </a:t>
            </a:r>
            <a:r>
              <a:rPr lang="en-US" sz="2745"/>
              <a:t>(End state &amp; actions)</a:t>
            </a:r>
            <a:endParaRPr lang="en-US"/>
          </a:p>
        </p:txBody>
      </p:sp>
      <p:pic>
        <p:nvPicPr>
          <p:cNvPr id="3" name="Picture 2">
            <a:extLst>
              <a:ext uri="{FF2B5EF4-FFF2-40B4-BE49-F238E27FC236}">
                <a16:creationId xmlns:a16="http://schemas.microsoft.com/office/drawing/2014/main" id="{0E4769DB-31DB-45BC-93F3-4E68099F23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71972" y="2090495"/>
            <a:ext cx="6635711" cy="2815149"/>
          </a:xfrm>
          <a:prstGeom prst="rect">
            <a:avLst/>
          </a:prstGeom>
        </p:spPr>
      </p:pic>
      <p:sp>
        <p:nvSpPr>
          <p:cNvPr id="4" name="Callout: Bent Line with Accent Bar 3">
            <a:extLst>
              <a:ext uri="{FF2B5EF4-FFF2-40B4-BE49-F238E27FC236}">
                <a16:creationId xmlns:a16="http://schemas.microsoft.com/office/drawing/2014/main" id="{9F49E7CB-47E5-4AED-A533-BA32D0CE47CB}"/>
              </a:ext>
            </a:extLst>
          </p:cNvPr>
          <p:cNvSpPr/>
          <p:nvPr/>
        </p:nvSpPr>
        <p:spPr bwMode="auto">
          <a:xfrm flipH="1">
            <a:off x="556138" y="5191385"/>
            <a:ext cx="2115833" cy="1317913"/>
          </a:xfrm>
          <a:prstGeom prst="accentCallout2">
            <a:avLst>
              <a:gd name="adj1" fmla="val 19314"/>
              <a:gd name="adj2" fmla="val -5072"/>
              <a:gd name="adj3" fmla="val 18750"/>
              <a:gd name="adj4" fmla="val -16667"/>
              <a:gd name="adj5" fmla="val -40133"/>
              <a:gd name="adj6" fmla="val -370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Assessment: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Quickly evaluate cloud compatibility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Align appropriate cloud architecture</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Match the appropriate migration tool</a:t>
            </a:r>
          </a:p>
        </p:txBody>
      </p:sp>
      <p:sp>
        <p:nvSpPr>
          <p:cNvPr id="8" name="Callout: Bent Line with Accent Bar 7">
            <a:extLst>
              <a:ext uri="{FF2B5EF4-FFF2-40B4-BE49-F238E27FC236}">
                <a16:creationId xmlns:a16="http://schemas.microsoft.com/office/drawing/2014/main" id="{58908FB6-EB40-4430-9A65-B6577EEDBEB9}"/>
              </a:ext>
            </a:extLst>
          </p:cNvPr>
          <p:cNvSpPr/>
          <p:nvPr/>
        </p:nvSpPr>
        <p:spPr bwMode="auto">
          <a:xfrm>
            <a:off x="9307683" y="5191386"/>
            <a:ext cx="2112341" cy="1319196"/>
          </a:xfrm>
          <a:prstGeom prst="accentCallout2">
            <a:avLst>
              <a:gd name="adj1" fmla="val 18750"/>
              <a:gd name="adj2" fmla="val -8333"/>
              <a:gd name="adj3" fmla="val 18750"/>
              <a:gd name="adj4" fmla="val -16667"/>
              <a:gd name="adj5" fmla="val -39966"/>
              <a:gd name="adj6" fmla="val -4086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Operations: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Integration with ops, governance, and security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High workload reliability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Well-governed environment.</a:t>
            </a:r>
          </a:p>
        </p:txBody>
      </p:sp>
      <p:sp>
        <p:nvSpPr>
          <p:cNvPr id="7" name="Callout: Bent Line with Accent Bar 6">
            <a:extLst>
              <a:ext uri="{FF2B5EF4-FFF2-40B4-BE49-F238E27FC236}">
                <a16:creationId xmlns:a16="http://schemas.microsoft.com/office/drawing/2014/main" id="{857BDE05-A2FB-4CB4-8D26-474AE2B9CAFF}"/>
              </a:ext>
            </a:extLst>
          </p:cNvPr>
          <p:cNvSpPr/>
          <p:nvPr/>
        </p:nvSpPr>
        <p:spPr bwMode="auto">
          <a:xfrm>
            <a:off x="6425644" y="5182822"/>
            <a:ext cx="2112341" cy="1319196"/>
          </a:xfrm>
          <a:prstGeom prst="accentCallout2">
            <a:avLst>
              <a:gd name="adj1" fmla="val 18750"/>
              <a:gd name="adj2" fmla="val -8333"/>
              <a:gd name="adj3" fmla="val 18750"/>
              <a:gd name="adj4" fmla="val -16667"/>
              <a:gd name="adj5" fmla="val -40675"/>
              <a:gd name="adj6" fmla="val 101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Optimization: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Data-driven testing</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Balance of performance and cost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Low impact promotion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Consistent on-boarding</a:t>
            </a:r>
          </a:p>
        </p:txBody>
      </p:sp>
      <p:sp>
        <p:nvSpPr>
          <p:cNvPr id="9" name="Callout: Bent Line with Accent Bar 8">
            <a:extLst>
              <a:ext uri="{FF2B5EF4-FFF2-40B4-BE49-F238E27FC236}">
                <a16:creationId xmlns:a16="http://schemas.microsoft.com/office/drawing/2014/main" id="{E8AEA2C5-D90E-43BC-B215-6C70C9AC18FB}"/>
              </a:ext>
            </a:extLst>
          </p:cNvPr>
          <p:cNvSpPr/>
          <p:nvPr/>
        </p:nvSpPr>
        <p:spPr bwMode="auto">
          <a:xfrm flipH="1">
            <a:off x="3386535" y="5191385"/>
            <a:ext cx="2115833" cy="1317913"/>
          </a:xfrm>
          <a:prstGeom prst="accentCallout2">
            <a:avLst>
              <a:gd name="adj1" fmla="val 19314"/>
              <a:gd name="adj2" fmla="val -5072"/>
              <a:gd name="adj3" fmla="val 18751"/>
              <a:gd name="adj4" fmla="val -13136"/>
              <a:gd name="adj5" fmla="val -41078"/>
              <a:gd name="adj6" fmla="val 123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Migration: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Standardized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Allow multiple migration tools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Enable limited workload modernization during migration</a:t>
            </a:r>
          </a:p>
        </p:txBody>
      </p:sp>
      <p:sp>
        <p:nvSpPr>
          <p:cNvPr id="10" name="Callout: Bent Line with Accent Bar 9">
            <a:extLst>
              <a:ext uri="{FF2B5EF4-FFF2-40B4-BE49-F238E27FC236}">
                <a16:creationId xmlns:a16="http://schemas.microsoft.com/office/drawing/2014/main" id="{4D80DB65-1BDD-4033-BF18-16D59D003C9B}"/>
              </a:ext>
            </a:extLst>
          </p:cNvPr>
          <p:cNvSpPr/>
          <p:nvPr/>
        </p:nvSpPr>
        <p:spPr bwMode="auto">
          <a:xfrm flipH="1">
            <a:off x="1365514" y="1255048"/>
            <a:ext cx="2115833" cy="712407"/>
          </a:xfrm>
          <a:prstGeom prst="accentCallout2">
            <a:avLst>
              <a:gd name="adj1" fmla="val 19314"/>
              <a:gd name="adj2" fmla="val -5072"/>
              <a:gd name="adj3" fmla="val 18750"/>
              <a:gd name="adj4" fmla="val -16667"/>
              <a:gd name="adj5" fmla="val 232599"/>
              <a:gd name="adj6" fmla="val -5176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Aggregate data to execute a workload, constraint, &amp; dependency analysis</a:t>
            </a:r>
          </a:p>
        </p:txBody>
      </p:sp>
      <p:sp>
        <p:nvSpPr>
          <p:cNvPr id="11" name="Callout: Bent Line with Accent Bar 10">
            <a:extLst>
              <a:ext uri="{FF2B5EF4-FFF2-40B4-BE49-F238E27FC236}">
                <a16:creationId xmlns:a16="http://schemas.microsoft.com/office/drawing/2014/main" id="{7FA4BD66-A9B1-4B17-994B-8FFE1E2F4701}"/>
              </a:ext>
            </a:extLst>
          </p:cNvPr>
          <p:cNvSpPr/>
          <p:nvPr/>
        </p:nvSpPr>
        <p:spPr bwMode="auto">
          <a:xfrm>
            <a:off x="8249766" y="1259796"/>
            <a:ext cx="2115833" cy="712407"/>
          </a:xfrm>
          <a:prstGeom prst="accentCallout2">
            <a:avLst>
              <a:gd name="adj1" fmla="val 19314"/>
              <a:gd name="adj2" fmla="val -5072"/>
              <a:gd name="adj3" fmla="val 18750"/>
              <a:gd name="adj4" fmla="val -16667"/>
              <a:gd name="adj5" fmla="val 234347"/>
              <a:gd name="adj6" fmla="val -5823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the teams, roles, &amp;  responsibilities</a:t>
            </a:r>
          </a:p>
        </p:txBody>
      </p:sp>
      <p:sp>
        <p:nvSpPr>
          <p:cNvPr id="12" name="Callout: Bent Line with Accent Bar 11">
            <a:extLst>
              <a:ext uri="{FF2B5EF4-FFF2-40B4-BE49-F238E27FC236}">
                <a16:creationId xmlns:a16="http://schemas.microsoft.com/office/drawing/2014/main" id="{0AB27E32-73FF-450A-8915-B8EFA43C474F}"/>
              </a:ext>
            </a:extLst>
          </p:cNvPr>
          <p:cNvSpPr/>
          <p:nvPr/>
        </p:nvSpPr>
        <p:spPr bwMode="auto">
          <a:xfrm>
            <a:off x="9943229" y="2257943"/>
            <a:ext cx="2115833" cy="899652"/>
          </a:xfrm>
          <a:prstGeom prst="accentCallout2">
            <a:avLst>
              <a:gd name="adj1" fmla="val 19314"/>
              <a:gd name="adj2" fmla="val -5072"/>
              <a:gd name="adj3" fmla="val 18750"/>
              <a:gd name="adj4" fmla="val -16667"/>
              <a:gd name="adj5" fmla="val 71662"/>
              <a:gd name="adj6" fmla="val -3999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change management and change approval processes across IT and business unit</a:t>
            </a:r>
          </a:p>
        </p:txBody>
      </p:sp>
      <p:sp>
        <p:nvSpPr>
          <p:cNvPr id="13" name="Callout: Bent Line with Accent Bar 12">
            <a:extLst>
              <a:ext uri="{FF2B5EF4-FFF2-40B4-BE49-F238E27FC236}">
                <a16:creationId xmlns:a16="http://schemas.microsoft.com/office/drawing/2014/main" id="{67330812-0EFE-4F90-AA96-5081ABBFD114}"/>
              </a:ext>
            </a:extLst>
          </p:cNvPr>
          <p:cNvSpPr/>
          <p:nvPr/>
        </p:nvSpPr>
        <p:spPr bwMode="auto">
          <a:xfrm flipH="1">
            <a:off x="132938" y="2257943"/>
            <a:ext cx="2115833" cy="899652"/>
          </a:xfrm>
          <a:prstGeom prst="accentCallout2">
            <a:avLst>
              <a:gd name="adj1" fmla="val 19314"/>
              <a:gd name="adj2" fmla="val -5072"/>
              <a:gd name="adj3" fmla="val 18750"/>
              <a:gd name="adj4" fmla="val -16667"/>
              <a:gd name="adj5" fmla="val 68894"/>
              <a:gd name="adj6" fmla="val -299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Ensure every member of the team can use business outcomes as a test for decisions</a:t>
            </a:r>
          </a:p>
        </p:txBody>
      </p:sp>
      <p:sp>
        <p:nvSpPr>
          <p:cNvPr id="15" name="Title 1">
            <a:extLst>
              <a:ext uri="{FF2B5EF4-FFF2-40B4-BE49-F238E27FC236}">
                <a16:creationId xmlns:a16="http://schemas.microsoft.com/office/drawing/2014/main" id="{E6272ADC-53A2-8C42-9A61-824A828C6223}"/>
              </a:ext>
            </a:extLst>
          </p:cNvPr>
          <p:cNvSpPr txBox="1">
            <a:spLocks/>
          </p:cNvSpPr>
          <p:nvPr/>
        </p:nvSpPr>
        <p:spPr>
          <a:xfrm>
            <a:off x="209144" y="216362"/>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Mature migration processes </a:t>
            </a:r>
            <a:r>
              <a:rPr lang="en-US" sz="1600">
                <a:solidFill>
                  <a:srgbClr val="EAEAEA">
                    <a:lumMod val="10000"/>
                  </a:srgbClr>
                </a:solidFill>
                <a:latin typeface="Segoe" panose="020B0502040504020203" pitchFamily="34" charset="0"/>
                <a:cs typeface="Segoe UI Light" panose="020B0502040204020203" pitchFamily="34" charset="0"/>
              </a:rPr>
              <a:t>(End state &amp; actions)</a:t>
            </a:r>
          </a:p>
        </p:txBody>
      </p:sp>
    </p:spTree>
    <p:extLst>
      <p:ext uri="{BB962C8B-B14F-4D97-AF65-F5344CB8AC3E}">
        <p14:creationId xmlns:p14="http://schemas.microsoft.com/office/powerpoint/2010/main" val="293918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500"/>
                            </p:stCondLst>
                            <p:childTnLst>
                              <p:par>
                                <p:cTn id="34" presetID="10" presetClass="entr" presetSubtype="0" fill="hold" grpId="0" nodeType="afterEffect">
                                  <p:stCondLst>
                                    <p:cond delay="1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7"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09852D-3DF5-3B48-B4AC-6F537E7D9638}"/>
              </a:ext>
            </a:extLst>
          </p:cNvPr>
          <p:cNvSpPr/>
          <p:nvPr/>
        </p:nvSpPr>
        <p:spPr bwMode="auto">
          <a:xfrm>
            <a:off x="6549145" y="4374331"/>
            <a:ext cx="4585294" cy="1988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E1944FDB-4BD9-9E41-912E-9893ECB8D6AD}"/>
              </a:ext>
            </a:extLst>
          </p:cNvPr>
          <p:cNvSpPr/>
          <p:nvPr/>
        </p:nvSpPr>
        <p:spPr bwMode="auto">
          <a:xfrm>
            <a:off x="6549145" y="2966860"/>
            <a:ext cx="4585294" cy="10349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86620AAB-625B-1945-A4F8-533917633CDB}"/>
              </a:ext>
            </a:extLst>
          </p:cNvPr>
          <p:cNvSpPr/>
          <p:nvPr/>
        </p:nvSpPr>
        <p:spPr bwMode="auto">
          <a:xfrm>
            <a:off x="6549145" y="2070322"/>
            <a:ext cx="4585294" cy="4790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5" name="Group 54">
            <a:extLst>
              <a:ext uri="{FF2B5EF4-FFF2-40B4-BE49-F238E27FC236}">
                <a16:creationId xmlns:a16="http://schemas.microsoft.com/office/drawing/2014/main" id="{B2DD8CBA-0E5A-4922-B5B8-E358EE809064}"/>
              </a:ext>
            </a:extLst>
          </p:cNvPr>
          <p:cNvGrpSpPr/>
          <p:nvPr/>
        </p:nvGrpSpPr>
        <p:grpSpPr>
          <a:xfrm>
            <a:off x="269240" y="2636235"/>
            <a:ext cx="3600460" cy="2900860"/>
            <a:chOff x="274604" y="2292008"/>
            <a:chExt cx="3672188" cy="2958651"/>
          </a:xfrm>
        </p:grpSpPr>
        <p:sp>
          <p:nvSpPr>
            <p:cNvPr id="4" name="Rectangle: Rounded Corners 3">
              <a:extLst>
                <a:ext uri="{FF2B5EF4-FFF2-40B4-BE49-F238E27FC236}">
                  <a16:creationId xmlns:a16="http://schemas.microsoft.com/office/drawing/2014/main" id="{BD92A795-637C-4EE0-9205-FEECD047F166}"/>
                </a:ext>
              </a:extLst>
            </p:cNvPr>
            <p:cNvSpPr/>
            <p:nvPr/>
          </p:nvSpPr>
          <p:spPr bwMode="auto">
            <a:xfrm>
              <a:off x="274604" y="2292008"/>
              <a:ext cx="3606394" cy="2923729"/>
            </a:xfrm>
            <a:prstGeom prst="round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Box 2">
              <a:extLst>
                <a:ext uri="{FF2B5EF4-FFF2-40B4-BE49-F238E27FC236}">
                  <a16:creationId xmlns:a16="http://schemas.microsoft.com/office/drawing/2014/main" id="{4FE44EFB-040A-4582-B8F6-9FA7BC698FE9}"/>
                </a:ext>
              </a:extLst>
            </p:cNvPr>
            <p:cNvSpPr txBox="1"/>
            <p:nvPr/>
          </p:nvSpPr>
          <p:spPr>
            <a:xfrm>
              <a:off x="329968" y="2292008"/>
              <a:ext cx="3616824" cy="572464"/>
            </a:xfrm>
            <a:prstGeom prst="rect">
              <a:avLst/>
            </a:prstGeom>
            <a:noFill/>
          </p:spPr>
          <p:txBody>
            <a:bodyPr wrap="none" lIns="179308" tIns="143446" rIns="179308" bIns="143446" rtlCol="0">
              <a:spAutoFit/>
            </a:bodyPr>
            <a:lstStyle/>
            <a:p>
              <a:pPr defTabSz="914554">
                <a:lnSpc>
                  <a:spcPct val="90000"/>
                </a:lnSpc>
                <a:spcAft>
                  <a:spcPts val="588"/>
                </a:spcAft>
                <a:defRPr/>
              </a:pPr>
              <a:r>
                <a:rPr lang="en-US" sz="1961" b="1">
                  <a:gradFill>
                    <a:gsLst>
                      <a:gs pos="2917">
                        <a:srgbClr val="353535"/>
                      </a:gs>
                      <a:gs pos="30000">
                        <a:srgbClr val="353535"/>
                      </a:gs>
                    </a:gsLst>
                    <a:lin ang="5400000" scaled="0"/>
                  </a:gradFill>
                  <a:latin typeface="Segoe UI Semilight"/>
                </a:rPr>
                <a:t>First Workload (Migrate MVP)</a:t>
              </a:r>
            </a:p>
          </p:txBody>
        </p:sp>
        <p:sp>
          <p:nvSpPr>
            <p:cNvPr id="51" name="TextBox 50">
              <a:extLst>
                <a:ext uri="{FF2B5EF4-FFF2-40B4-BE49-F238E27FC236}">
                  <a16:creationId xmlns:a16="http://schemas.microsoft.com/office/drawing/2014/main" id="{B9BFB46E-DE1B-42DE-A582-46244C1048FE}"/>
                </a:ext>
              </a:extLst>
            </p:cNvPr>
            <p:cNvSpPr txBox="1"/>
            <p:nvPr/>
          </p:nvSpPr>
          <p:spPr>
            <a:xfrm>
              <a:off x="288407" y="4524306"/>
              <a:ext cx="3575573" cy="726353"/>
            </a:xfrm>
            <a:prstGeom prst="rect">
              <a:avLst/>
            </a:prstGeom>
            <a:noFill/>
          </p:spPr>
          <p:txBody>
            <a:bodyPr wrap="square" lIns="179308" tIns="143446" rIns="179308" bIns="143446"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lnSpc>
                  <a:spcPct val="100000"/>
                </a:lnSpc>
                <a:spcAft>
                  <a:spcPts val="0"/>
                </a:spcAft>
              </a:pPr>
              <a:r>
                <a:rPr lang="en-US" sz="1373" b="1">
                  <a:solidFill>
                    <a:srgbClr val="EAEAEA">
                      <a:lumMod val="10000"/>
                    </a:srgbClr>
                  </a:solidFill>
                  <a:latin typeface="Segoe" panose="020B0502040504020203" pitchFamily="34" charset="0"/>
                </a:rPr>
                <a:t>Target: ~50 assets </a:t>
              </a:r>
            </a:p>
            <a:p>
              <a:pPr defTabSz="914554">
                <a:lnSpc>
                  <a:spcPct val="100000"/>
                </a:lnSpc>
                <a:spcAft>
                  <a:spcPts val="0"/>
                </a:spcAft>
              </a:pPr>
              <a:r>
                <a:rPr lang="en-US" sz="1373">
                  <a:solidFill>
                    <a:srgbClr val="EAEAEA">
                      <a:lumMod val="10000"/>
                    </a:srgbClr>
                  </a:solidFill>
                  <a:latin typeface="Segoe" panose="020B0502040504020203" pitchFamily="34" charset="0"/>
                </a:rPr>
                <a:t>(Infra, Apps, &amp; Data)</a:t>
              </a:r>
            </a:p>
          </p:txBody>
        </p:sp>
        <p:grpSp>
          <p:nvGrpSpPr>
            <p:cNvPr id="54" name="Group 53">
              <a:extLst>
                <a:ext uri="{FF2B5EF4-FFF2-40B4-BE49-F238E27FC236}">
                  <a16:creationId xmlns:a16="http://schemas.microsoft.com/office/drawing/2014/main" id="{A933C8D3-7D01-4B3A-99B2-FC46D3A5C207}"/>
                </a:ext>
              </a:extLst>
            </p:cNvPr>
            <p:cNvGrpSpPr/>
            <p:nvPr/>
          </p:nvGrpSpPr>
          <p:grpSpPr>
            <a:xfrm>
              <a:off x="277939" y="2876935"/>
              <a:ext cx="3606394" cy="905243"/>
              <a:chOff x="277939" y="2851535"/>
              <a:chExt cx="3606394" cy="905243"/>
            </a:xfrm>
          </p:grpSpPr>
          <p:sp>
            <p:nvSpPr>
              <p:cNvPr id="10" name="Rectangle 9">
                <a:extLst>
                  <a:ext uri="{FF2B5EF4-FFF2-40B4-BE49-F238E27FC236}">
                    <a16:creationId xmlns:a16="http://schemas.microsoft.com/office/drawing/2014/main" id="{FAF23474-2137-45DB-A9BA-1D8CDFB714F7}"/>
                  </a:ext>
                </a:extLst>
              </p:cNvPr>
              <p:cNvSpPr/>
              <p:nvPr/>
            </p:nvSpPr>
            <p:spPr bwMode="auto">
              <a:xfrm>
                <a:off x="730595" y="2851535"/>
                <a:ext cx="2805905" cy="7649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C2765962-85E7-4A54-86E0-4953E25A042F}"/>
                  </a:ext>
                </a:extLst>
              </p:cNvPr>
              <p:cNvGrpSpPr/>
              <p:nvPr/>
            </p:nvGrpSpPr>
            <p:grpSpPr>
              <a:xfrm>
                <a:off x="277939" y="2918529"/>
                <a:ext cx="3606394" cy="838249"/>
                <a:chOff x="277939" y="2918529"/>
                <a:chExt cx="3606394" cy="838249"/>
              </a:xfrm>
            </p:grpSpPr>
            <p:sp>
              <p:nvSpPr>
                <p:cNvPr id="13" name="TextBox 12">
                  <a:extLst>
                    <a:ext uri="{FF2B5EF4-FFF2-40B4-BE49-F238E27FC236}">
                      <a16:creationId xmlns:a16="http://schemas.microsoft.com/office/drawing/2014/main" id="{36ABD0F3-88BA-4FAC-A465-4FF92549D074}"/>
                    </a:ext>
                  </a:extLst>
                </p:cNvPr>
                <p:cNvSpPr txBox="1"/>
                <p:nvPr/>
              </p:nvSpPr>
              <p:spPr>
                <a:xfrm>
                  <a:off x="277939" y="3267413"/>
                  <a:ext cx="3606394" cy="489365"/>
                </a:xfrm>
                <a:prstGeom prst="rect">
                  <a:avLst/>
                </a:prstGeom>
                <a:noFill/>
              </p:spPr>
              <p:txBody>
                <a:bodyPr wrap="square" lIns="179308" tIns="143446" rIns="179308" bIns="143446" rtlCol="0">
                  <a:spAutoFit/>
                </a:bodyPr>
                <a:lstStyle/>
                <a:p>
                  <a:pPr algn="ctr" defTabSz="914554">
                    <a:lnSpc>
                      <a:spcPct val="90000"/>
                    </a:lnSpc>
                    <a:spcAft>
                      <a:spcPts val="588"/>
                    </a:spcAft>
                    <a:defRPr/>
                  </a:pPr>
                  <a:r>
                    <a:rPr lang="en-US" sz="1373">
                      <a:gradFill>
                        <a:gsLst>
                          <a:gs pos="2917">
                            <a:srgbClr val="353535"/>
                          </a:gs>
                          <a:gs pos="30000">
                            <a:srgbClr val="353535"/>
                          </a:gs>
                        </a:gsLst>
                        <a:lin ang="5400000" scaled="0"/>
                      </a:gradFill>
                      <a:latin typeface="Segoe UI Semilight"/>
                    </a:rPr>
                    <a:t>Azure Readiness Guide</a:t>
                  </a:r>
                </a:p>
              </p:txBody>
            </p:sp>
            <p:pic>
              <p:nvPicPr>
                <p:cNvPr id="6" name="Picture 5">
                  <a:extLst>
                    <a:ext uri="{FF2B5EF4-FFF2-40B4-BE49-F238E27FC236}">
                      <a16:creationId xmlns:a16="http://schemas.microsoft.com/office/drawing/2014/main" id="{7DA962E1-29CE-4FE4-8336-C1106117CC4A}"/>
                    </a:ext>
                  </a:extLst>
                </p:cNvPr>
                <p:cNvPicPr>
                  <a:picLocks noChangeAspect="1"/>
                </p:cNvPicPr>
                <p:nvPr/>
              </p:nvPicPr>
              <p:blipFill>
                <a:blip r:embed="rId3"/>
                <a:stretch>
                  <a:fillRect/>
                </a:stretch>
              </p:blipFill>
              <p:spPr>
                <a:xfrm>
                  <a:off x="898102" y="2918529"/>
                  <a:ext cx="2496290" cy="456722"/>
                </a:xfrm>
                <a:prstGeom prst="rect">
                  <a:avLst/>
                </a:prstGeom>
                <a:noFill/>
                <a:ln>
                  <a:noFill/>
                </a:ln>
              </p:spPr>
            </p:pic>
          </p:grpSp>
        </p:grpSp>
        <p:grpSp>
          <p:nvGrpSpPr>
            <p:cNvPr id="53" name="Group 52">
              <a:extLst>
                <a:ext uri="{FF2B5EF4-FFF2-40B4-BE49-F238E27FC236}">
                  <a16:creationId xmlns:a16="http://schemas.microsoft.com/office/drawing/2014/main" id="{20523C82-50E1-4916-885C-4BB823F4CD5E}"/>
                </a:ext>
              </a:extLst>
            </p:cNvPr>
            <p:cNvGrpSpPr/>
            <p:nvPr/>
          </p:nvGrpSpPr>
          <p:grpSpPr>
            <a:xfrm>
              <a:off x="302327" y="3753235"/>
              <a:ext cx="3575573" cy="832744"/>
              <a:chOff x="302327" y="3727835"/>
              <a:chExt cx="3575573" cy="832744"/>
            </a:xfrm>
          </p:grpSpPr>
          <p:sp>
            <p:nvSpPr>
              <p:cNvPr id="52" name="Rectangle 51">
                <a:extLst>
                  <a:ext uri="{FF2B5EF4-FFF2-40B4-BE49-F238E27FC236}">
                    <a16:creationId xmlns:a16="http://schemas.microsoft.com/office/drawing/2014/main" id="{427A41E7-6AD6-462F-B6D0-C5070F5DA076}"/>
                  </a:ext>
                </a:extLst>
              </p:cNvPr>
              <p:cNvSpPr/>
              <p:nvPr/>
            </p:nvSpPr>
            <p:spPr bwMode="auto">
              <a:xfrm>
                <a:off x="743295" y="3727835"/>
                <a:ext cx="2805905" cy="7649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3BDD2B9A-E6E2-4480-9DF8-B82594B0FBB3}"/>
                  </a:ext>
                </a:extLst>
              </p:cNvPr>
              <p:cNvGrpSpPr/>
              <p:nvPr/>
            </p:nvGrpSpPr>
            <p:grpSpPr>
              <a:xfrm>
                <a:off x="302327" y="3879792"/>
                <a:ext cx="3575573" cy="680787"/>
                <a:chOff x="302327" y="3879792"/>
                <a:chExt cx="3575573" cy="680787"/>
              </a:xfrm>
            </p:grpSpPr>
            <p:sp>
              <p:nvSpPr>
                <p:cNvPr id="14" name="TextBox 13">
                  <a:extLst>
                    <a:ext uri="{FF2B5EF4-FFF2-40B4-BE49-F238E27FC236}">
                      <a16:creationId xmlns:a16="http://schemas.microsoft.com/office/drawing/2014/main" id="{9824C381-8BFC-4A6C-A4CA-1980F71C172E}"/>
                    </a:ext>
                  </a:extLst>
                </p:cNvPr>
                <p:cNvSpPr txBox="1"/>
                <p:nvPr/>
              </p:nvSpPr>
              <p:spPr>
                <a:xfrm>
                  <a:off x="302327" y="4071214"/>
                  <a:ext cx="3575573" cy="489365"/>
                </a:xfrm>
                <a:prstGeom prst="rect">
                  <a:avLst/>
                </a:prstGeom>
                <a:noFill/>
              </p:spPr>
              <p:txBody>
                <a:bodyPr wrap="square" lIns="179308" tIns="143446" rIns="179308" bIns="143446"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t>Azure Migration Guide</a:t>
                  </a:r>
                </a:p>
              </p:txBody>
            </p:sp>
            <p:pic>
              <p:nvPicPr>
                <p:cNvPr id="8" name="Picture 7">
                  <a:extLst>
                    <a:ext uri="{FF2B5EF4-FFF2-40B4-BE49-F238E27FC236}">
                      <a16:creationId xmlns:a16="http://schemas.microsoft.com/office/drawing/2014/main" id="{B66D1ECC-61DE-4F77-A549-F7211E8F76BC}"/>
                    </a:ext>
                  </a:extLst>
                </p:cNvPr>
                <p:cNvPicPr>
                  <a:picLocks noChangeAspect="1"/>
                </p:cNvPicPr>
                <p:nvPr/>
              </p:nvPicPr>
              <p:blipFill>
                <a:blip r:embed="rId4"/>
                <a:stretch>
                  <a:fillRect/>
                </a:stretch>
              </p:blipFill>
              <p:spPr>
                <a:xfrm>
                  <a:off x="836348" y="3879792"/>
                  <a:ext cx="2638915" cy="279991"/>
                </a:xfrm>
                <a:prstGeom prst="rect">
                  <a:avLst/>
                </a:prstGeom>
                <a:ln>
                  <a:noFill/>
                </a:ln>
              </p:spPr>
            </p:pic>
          </p:grpSp>
        </p:grpSp>
      </p:grpSp>
      <p:sp>
        <p:nvSpPr>
          <p:cNvPr id="58" name="Rectangle 57">
            <a:extLst>
              <a:ext uri="{FF2B5EF4-FFF2-40B4-BE49-F238E27FC236}">
                <a16:creationId xmlns:a16="http://schemas.microsoft.com/office/drawing/2014/main" id="{E1227909-794A-4482-B12A-BFC8DF3FEB8C}"/>
              </a:ext>
            </a:extLst>
          </p:cNvPr>
          <p:cNvSpPr/>
          <p:nvPr/>
        </p:nvSpPr>
        <p:spPr bwMode="auto">
          <a:xfrm>
            <a:off x="6549147" y="207032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Migration backlog review, release, &amp; realignment processes</a:t>
            </a:r>
          </a:p>
        </p:txBody>
      </p:sp>
      <p:sp>
        <p:nvSpPr>
          <p:cNvPr id="60" name="Rectangle 59">
            <a:extLst>
              <a:ext uri="{FF2B5EF4-FFF2-40B4-BE49-F238E27FC236}">
                <a16:creationId xmlns:a16="http://schemas.microsoft.com/office/drawing/2014/main" id="{AA20F870-248D-47AD-8F96-BE047BAA29D5}"/>
              </a:ext>
            </a:extLst>
          </p:cNvPr>
          <p:cNvSpPr/>
          <p:nvPr/>
        </p:nvSpPr>
        <p:spPr bwMode="auto">
          <a:xfrm>
            <a:off x="6549147" y="300508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Evolve and align Definition of Done to match org structure</a:t>
            </a:r>
          </a:p>
        </p:txBody>
      </p:sp>
      <p:sp>
        <p:nvSpPr>
          <p:cNvPr id="61" name="Rectangle 60">
            <a:extLst>
              <a:ext uri="{FF2B5EF4-FFF2-40B4-BE49-F238E27FC236}">
                <a16:creationId xmlns:a16="http://schemas.microsoft.com/office/drawing/2014/main" id="{15224112-7D91-49E8-AA15-9C62D2AE9B7A}"/>
              </a:ext>
            </a:extLst>
          </p:cNvPr>
          <p:cNvSpPr/>
          <p:nvPr/>
        </p:nvSpPr>
        <p:spPr bwMode="auto">
          <a:xfrm>
            <a:off x="6549147" y="4416243"/>
            <a:ext cx="4838789" cy="415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Increase assessment decisions accuracy w/ better data</a:t>
            </a:r>
          </a:p>
        </p:txBody>
      </p:sp>
      <p:sp>
        <p:nvSpPr>
          <p:cNvPr id="62" name="Rectangle 61">
            <a:extLst>
              <a:ext uri="{FF2B5EF4-FFF2-40B4-BE49-F238E27FC236}">
                <a16:creationId xmlns:a16="http://schemas.microsoft.com/office/drawing/2014/main" id="{66B299CA-5E21-4666-81B3-963146C1C4F0}"/>
              </a:ext>
            </a:extLst>
          </p:cNvPr>
          <p:cNvSpPr/>
          <p:nvPr/>
        </p:nvSpPr>
        <p:spPr bwMode="auto">
          <a:xfrm>
            <a:off x="6549147" y="3477519"/>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Culture of learning; continuously expand skills</a:t>
            </a:r>
          </a:p>
        </p:txBody>
      </p:sp>
      <p:sp>
        <p:nvSpPr>
          <p:cNvPr id="64" name="Rectangle 63">
            <a:extLst>
              <a:ext uri="{FF2B5EF4-FFF2-40B4-BE49-F238E27FC236}">
                <a16:creationId xmlns:a16="http://schemas.microsoft.com/office/drawing/2014/main" id="{B3C175D2-3D9E-4118-BE65-1A56DD8A53AF}"/>
              </a:ext>
            </a:extLst>
          </p:cNvPr>
          <p:cNvSpPr/>
          <p:nvPr/>
        </p:nvSpPr>
        <p:spPr bwMode="auto">
          <a:xfrm>
            <a:off x="6549147" y="4888682"/>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Expand workload architecture options w/ broaden tooling</a:t>
            </a:r>
          </a:p>
        </p:txBody>
      </p:sp>
      <p:sp>
        <p:nvSpPr>
          <p:cNvPr id="65" name="Rectangle 64">
            <a:extLst>
              <a:ext uri="{FF2B5EF4-FFF2-40B4-BE49-F238E27FC236}">
                <a16:creationId xmlns:a16="http://schemas.microsoft.com/office/drawing/2014/main" id="{F5A9B0EE-90D1-426F-ABB9-A4F8D3C4E8DD}"/>
              </a:ext>
            </a:extLst>
          </p:cNvPr>
          <p:cNvSpPr/>
          <p:nvPr/>
        </p:nvSpPr>
        <p:spPr bwMode="auto">
          <a:xfrm>
            <a:off x="6549146" y="5361887"/>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Improve optimization w/ testing &amp; monitoring options</a:t>
            </a:r>
          </a:p>
        </p:txBody>
      </p:sp>
      <p:sp>
        <p:nvSpPr>
          <p:cNvPr id="66" name="Rectangle 65">
            <a:extLst>
              <a:ext uri="{FF2B5EF4-FFF2-40B4-BE49-F238E27FC236}">
                <a16:creationId xmlns:a16="http://schemas.microsoft.com/office/drawing/2014/main" id="{104D32E8-E87F-4C1E-A505-7556AA962ED0}"/>
              </a:ext>
            </a:extLst>
          </p:cNvPr>
          <p:cNvSpPr/>
          <p:nvPr/>
        </p:nvSpPr>
        <p:spPr bwMode="auto">
          <a:xfrm>
            <a:off x="6549145" y="583509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Expand initial architectures for reliability and resiliency</a:t>
            </a:r>
          </a:p>
        </p:txBody>
      </p:sp>
      <p:sp>
        <p:nvSpPr>
          <p:cNvPr id="31" name="TextBox 30">
            <a:extLst>
              <a:ext uri="{FF2B5EF4-FFF2-40B4-BE49-F238E27FC236}">
                <a16:creationId xmlns:a16="http://schemas.microsoft.com/office/drawing/2014/main" id="{1F2BD5C0-1A71-C84E-A609-67D8685F3ED1}"/>
              </a:ext>
            </a:extLst>
          </p:cNvPr>
          <p:cNvSpPr txBox="1"/>
          <p:nvPr/>
        </p:nvSpPr>
        <p:spPr>
          <a:xfrm>
            <a:off x="3957246" y="2129463"/>
            <a:ext cx="1272620"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Business</a:t>
            </a:r>
            <a:endParaRPr lang="en-US" sz="2353">
              <a:solidFill>
                <a:srgbClr val="EAEAEA">
                  <a:lumMod val="10000"/>
                </a:srgbClr>
              </a:solidFill>
              <a:latin typeface="Segoe UI Semilight"/>
            </a:endParaRPr>
          </a:p>
        </p:txBody>
      </p:sp>
      <p:sp>
        <p:nvSpPr>
          <p:cNvPr id="32" name="TextBox 31">
            <a:extLst>
              <a:ext uri="{FF2B5EF4-FFF2-40B4-BE49-F238E27FC236}">
                <a16:creationId xmlns:a16="http://schemas.microsoft.com/office/drawing/2014/main" id="{968617F2-8931-1440-83F8-5D566383BF11}"/>
              </a:ext>
            </a:extLst>
          </p:cNvPr>
          <p:cNvSpPr txBox="1"/>
          <p:nvPr/>
        </p:nvSpPr>
        <p:spPr>
          <a:xfrm>
            <a:off x="3957246" y="3247593"/>
            <a:ext cx="1096546"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People</a:t>
            </a:r>
            <a:endParaRPr lang="en-US" sz="2353">
              <a:solidFill>
                <a:srgbClr val="EAEAEA">
                  <a:lumMod val="10000"/>
                </a:srgbClr>
              </a:solidFill>
              <a:latin typeface="Segoe UI Semilight"/>
            </a:endParaRPr>
          </a:p>
        </p:txBody>
      </p:sp>
      <p:sp>
        <p:nvSpPr>
          <p:cNvPr id="33" name="TextBox 32">
            <a:extLst>
              <a:ext uri="{FF2B5EF4-FFF2-40B4-BE49-F238E27FC236}">
                <a16:creationId xmlns:a16="http://schemas.microsoft.com/office/drawing/2014/main" id="{CF1ADA3E-482A-BC4D-BFF0-948C8A5EEC2C}"/>
              </a:ext>
            </a:extLst>
          </p:cNvPr>
          <p:cNvSpPr txBox="1"/>
          <p:nvPr/>
        </p:nvSpPr>
        <p:spPr>
          <a:xfrm>
            <a:off x="3957247" y="5029765"/>
            <a:ext cx="1591361"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Technology</a:t>
            </a:r>
            <a:endParaRPr lang="en-US" sz="2353">
              <a:solidFill>
                <a:srgbClr val="EAEAEA">
                  <a:lumMod val="10000"/>
                </a:srgbClr>
              </a:solidFill>
              <a:latin typeface="Segoe UI Semilight"/>
            </a:endParaRPr>
          </a:p>
        </p:txBody>
      </p:sp>
      <p:cxnSp>
        <p:nvCxnSpPr>
          <p:cNvPr id="7" name="Straight Connector 6">
            <a:extLst>
              <a:ext uri="{FF2B5EF4-FFF2-40B4-BE49-F238E27FC236}">
                <a16:creationId xmlns:a16="http://schemas.microsoft.com/office/drawing/2014/main" id="{9C40D5EB-0B33-3C4D-87D1-D16F04DE4051}"/>
              </a:ext>
            </a:extLst>
          </p:cNvPr>
          <p:cNvCxnSpPr>
            <a:cxnSpLocks/>
          </p:cNvCxnSpPr>
          <p:nvPr/>
        </p:nvCxnSpPr>
        <p:spPr>
          <a:xfrm>
            <a:off x="3788506" y="2281182"/>
            <a:ext cx="0" cy="3221673"/>
          </a:xfrm>
          <a:prstGeom prst="line">
            <a:avLst/>
          </a:prstGeom>
          <a:ln w="1905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479844-7176-CE4C-990A-ED3D6E4D0E28}"/>
              </a:ext>
            </a:extLst>
          </p:cNvPr>
          <p:cNvCxnSpPr>
            <a:cxnSpLocks/>
          </p:cNvCxnSpPr>
          <p:nvPr/>
        </p:nvCxnSpPr>
        <p:spPr>
          <a:xfrm flipH="1">
            <a:off x="3606892" y="3991720"/>
            <a:ext cx="195262" cy="0"/>
          </a:xfrm>
          <a:prstGeom prst="line">
            <a:avLst/>
          </a:prstGeom>
          <a:ln w="1905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arrow" title="Icon of an arrow">
            <a:extLst>
              <a:ext uri="{FF2B5EF4-FFF2-40B4-BE49-F238E27FC236}">
                <a16:creationId xmlns:a16="http://schemas.microsoft.com/office/drawing/2014/main" id="{F05CA8B6-48D8-F344-A031-8A2D33F2889E}"/>
              </a:ext>
            </a:extLst>
          </p:cNvPr>
          <p:cNvSpPr>
            <a:spLocks noChangeAspect="1" noEditPoints="1"/>
          </p:cNvSpPr>
          <p:nvPr/>
        </p:nvSpPr>
        <p:spPr bwMode="auto">
          <a:xfrm>
            <a:off x="5486480" y="2230794"/>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1" name="arrow" title="Icon of an arrow">
            <a:extLst>
              <a:ext uri="{FF2B5EF4-FFF2-40B4-BE49-F238E27FC236}">
                <a16:creationId xmlns:a16="http://schemas.microsoft.com/office/drawing/2014/main" id="{D21D9D3D-A033-4141-A1F0-CD640E472C8E}"/>
              </a:ext>
            </a:extLst>
          </p:cNvPr>
          <p:cNvSpPr>
            <a:spLocks noChangeAspect="1" noEditPoints="1"/>
          </p:cNvSpPr>
          <p:nvPr/>
        </p:nvSpPr>
        <p:spPr bwMode="auto">
          <a:xfrm>
            <a:off x="5486480" y="3349058"/>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2" name="arrow" title="Icon of an arrow">
            <a:extLst>
              <a:ext uri="{FF2B5EF4-FFF2-40B4-BE49-F238E27FC236}">
                <a16:creationId xmlns:a16="http://schemas.microsoft.com/office/drawing/2014/main" id="{6394D4C4-0898-E14F-9E81-4B41F326E0E7}"/>
              </a:ext>
            </a:extLst>
          </p:cNvPr>
          <p:cNvSpPr>
            <a:spLocks noChangeAspect="1" noEditPoints="1"/>
          </p:cNvSpPr>
          <p:nvPr/>
        </p:nvSpPr>
        <p:spPr bwMode="auto">
          <a:xfrm>
            <a:off x="5486480" y="5142137"/>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7" name="Title 1">
            <a:extLst>
              <a:ext uri="{FF2B5EF4-FFF2-40B4-BE49-F238E27FC236}">
                <a16:creationId xmlns:a16="http://schemas.microsoft.com/office/drawing/2014/main" id="{60613685-B598-F64D-85E5-7EF9C9879BB5}"/>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Maturing Migrating Processes</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Key maturity motions</a:t>
            </a:r>
          </a:p>
        </p:txBody>
      </p:sp>
    </p:spTree>
    <p:extLst>
      <p:ext uri="{BB962C8B-B14F-4D97-AF65-F5344CB8AC3E}">
        <p14:creationId xmlns:p14="http://schemas.microsoft.com/office/powerpoint/2010/main" val="82298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62" grpId="0"/>
      <p:bldP spid="64" grpId="0"/>
      <p:bldP spid="65" grpId="0"/>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 Placeholder 4">
            <a:extLst>
              <a:ext uri="{FF2B5EF4-FFF2-40B4-BE49-F238E27FC236}">
                <a16:creationId xmlns:a16="http://schemas.microsoft.com/office/drawing/2014/main" id="{DE12FDB4-2C3A-4F06-BBAE-6B6566C2BE5D}"/>
              </a:ext>
            </a:extLst>
          </p:cNvPr>
          <p:cNvSpPr>
            <a:spLocks noGrp="1"/>
          </p:cNvSpPr>
          <p:nvPr>
            <p:ph type="body" sz="quarter" idx="10"/>
          </p:nvPr>
        </p:nvSpPr>
        <p:spPr>
          <a:xfrm>
            <a:off x="5984557" y="2383820"/>
            <a:ext cx="5875202" cy="3259060"/>
          </a:xfrm>
        </p:spPr>
        <p:txBody>
          <a:bodyPr/>
          <a:lstStyle/>
          <a:p>
            <a:pPr defTabSz="914411" eaLnBrk="0" fontAlgn="base" hangingPunct="0">
              <a:spcBef>
                <a:spcPct val="0"/>
              </a:spcBef>
              <a:spcAft>
                <a:spcPct val="0"/>
              </a:spcAft>
              <a:buSzTx/>
            </a:pPr>
            <a:r>
              <a:rPr lang="en-US" altLang="en-US" sz="2353">
                <a:latin typeface="Segoe" panose="020B0502040504020203" pitchFamily="34" charset="0"/>
              </a:rPr>
              <a:t>With each release leverage Azure Migrate to improve workload definitions by grouping relevant servers </a:t>
            </a:r>
          </a:p>
          <a:p>
            <a:pPr defTabSz="914411" eaLnBrk="0" fontAlgn="base" hangingPunct="0">
              <a:spcBef>
                <a:spcPct val="0"/>
              </a:spcBef>
              <a:spcAft>
                <a:spcPct val="0"/>
              </a:spcAft>
              <a:buSzTx/>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Improve assessment decision accuracy by aligning the business value of workloads with key technical decisions regarding </a:t>
            </a:r>
            <a:r>
              <a:rPr lang="en-US" altLang="en-US" sz="2353" b="1">
                <a:solidFill>
                  <a:srgbClr val="0078D4"/>
                </a:solidFill>
                <a:latin typeface="Segoe" panose="020B0502040504020203" pitchFamily="34" charset="0"/>
              </a:rPr>
              <a:t>compatibility</a:t>
            </a:r>
            <a:r>
              <a:rPr lang="en-US" altLang="en-US" sz="2353">
                <a:latin typeface="Segoe" panose="020B0502040504020203" pitchFamily="34" charset="0"/>
              </a:rPr>
              <a:t>, </a:t>
            </a:r>
            <a:r>
              <a:rPr lang="en-US" altLang="en-US" sz="2353" b="1">
                <a:solidFill>
                  <a:srgbClr val="0078D4"/>
                </a:solidFill>
                <a:latin typeface="Segoe" panose="020B0502040504020203" pitchFamily="34" charset="0"/>
              </a:rPr>
              <a:t>performance</a:t>
            </a:r>
            <a:r>
              <a:rPr lang="en-US" altLang="en-US" sz="2353">
                <a:latin typeface="Segoe" panose="020B0502040504020203" pitchFamily="34" charset="0"/>
              </a:rPr>
              <a:t>, </a:t>
            </a:r>
            <a:r>
              <a:rPr lang="en-US" altLang="en-US" sz="2353" b="1">
                <a:solidFill>
                  <a:srgbClr val="0078D4"/>
                </a:solidFill>
                <a:latin typeface="Segoe" panose="020B0502040504020203" pitchFamily="34" charset="0"/>
              </a:rPr>
              <a:t>dependency</a:t>
            </a:r>
            <a:r>
              <a:rPr lang="en-US" altLang="en-US" sz="2353">
                <a:latin typeface="Segoe" panose="020B0502040504020203" pitchFamily="34" charset="0"/>
              </a:rPr>
              <a:t>, and </a:t>
            </a:r>
            <a:r>
              <a:rPr lang="en-US" altLang="en-US" sz="2353" b="1">
                <a:solidFill>
                  <a:srgbClr val="0078D4"/>
                </a:solidFill>
                <a:latin typeface="Segoe" panose="020B0502040504020203" pitchFamily="34" charset="0"/>
              </a:rPr>
              <a:t>costs</a:t>
            </a:r>
            <a:endParaRPr lang="en-US" sz="2353">
              <a:latin typeface="Segoe" panose="020B0502040504020203" pitchFamily="34" charset="0"/>
            </a:endParaRPr>
          </a:p>
        </p:txBody>
      </p:sp>
      <p:sp>
        <p:nvSpPr>
          <p:cNvPr id="43" name="Rectangle 42">
            <a:extLst>
              <a:ext uri="{FF2B5EF4-FFF2-40B4-BE49-F238E27FC236}">
                <a16:creationId xmlns:a16="http://schemas.microsoft.com/office/drawing/2014/main" id="{577FF6A9-7216-4740-82DD-333CA40656CE}"/>
              </a:ext>
            </a:extLst>
          </p:cNvPr>
          <p:cNvSpPr/>
          <p:nvPr/>
        </p:nvSpPr>
        <p:spPr bwMode="auto">
          <a:xfrm>
            <a:off x="7353212" y="694610"/>
            <a:ext cx="4838789" cy="415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Increase assessment decisions accuracy w/ better data</a:t>
            </a:r>
          </a:p>
        </p:txBody>
      </p:sp>
      <p:sp>
        <p:nvSpPr>
          <p:cNvPr id="44" name="arrow" title="Icon of an arrow">
            <a:extLst>
              <a:ext uri="{FF2B5EF4-FFF2-40B4-BE49-F238E27FC236}">
                <a16:creationId xmlns:a16="http://schemas.microsoft.com/office/drawing/2014/main" id="{4830E0E4-C2B2-DF47-B264-F83D5F7DF8EA}"/>
              </a:ext>
            </a:extLst>
          </p:cNvPr>
          <p:cNvSpPr>
            <a:spLocks noChangeAspect="1" noEditPoints="1"/>
          </p:cNvSpPr>
          <p:nvPr/>
        </p:nvSpPr>
        <p:spPr bwMode="auto">
          <a:xfrm rot="16200000">
            <a:off x="2378410" y="3770266"/>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45" name="cloud" title="Icon of a cloud">
            <a:extLst>
              <a:ext uri="{FF2B5EF4-FFF2-40B4-BE49-F238E27FC236}">
                <a16:creationId xmlns:a16="http://schemas.microsoft.com/office/drawing/2014/main" id="{373F8235-F67C-E44C-8B42-AEC1CAD0B54A}"/>
              </a:ext>
            </a:extLst>
          </p:cNvPr>
          <p:cNvSpPr>
            <a:spLocks noChangeAspect="1"/>
          </p:cNvSpPr>
          <p:nvPr/>
        </p:nvSpPr>
        <p:spPr bwMode="auto">
          <a:xfrm>
            <a:off x="1260448" y="1814905"/>
            <a:ext cx="2624554" cy="16720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46" name="graph_9" title="Icon of a line chart with connected circles at varying points">
            <a:extLst>
              <a:ext uri="{FF2B5EF4-FFF2-40B4-BE49-F238E27FC236}">
                <a16:creationId xmlns:a16="http://schemas.microsoft.com/office/drawing/2014/main" id="{0509B1EA-E51B-AF43-B21C-4B23203FF36D}"/>
              </a:ext>
            </a:extLst>
          </p:cNvPr>
          <p:cNvSpPr>
            <a:spLocks noChangeAspect="1" noEditPoints="1"/>
          </p:cNvSpPr>
          <p:nvPr/>
        </p:nvSpPr>
        <p:spPr bwMode="auto">
          <a:xfrm>
            <a:off x="1848467" y="2725086"/>
            <a:ext cx="397427" cy="35861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47" name="Financial_E7BB" title="Icon of a chart made of vertical lines with a line tracing the top of each, turning into an arrow pointing up">
            <a:extLst>
              <a:ext uri="{FF2B5EF4-FFF2-40B4-BE49-F238E27FC236}">
                <a16:creationId xmlns:a16="http://schemas.microsoft.com/office/drawing/2014/main" id="{0B993CB5-D0E2-8B40-B147-0B0FA6301347}"/>
              </a:ext>
            </a:extLst>
          </p:cNvPr>
          <p:cNvSpPr>
            <a:spLocks noChangeAspect="1" noEditPoints="1"/>
          </p:cNvSpPr>
          <p:nvPr/>
        </p:nvSpPr>
        <p:spPr bwMode="auto">
          <a:xfrm>
            <a:off x="2833912" y="2725086"/>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48" name="graph_4" title="Icon of a pie chart">
            <a:extLst>
              <a:ext uri="{FF2B5EF4-FFF2-40B4-BE49-F238E27FC236}">
                <a16:creationId xmlns:a16="http://schemas.microsoft.com/office/drawing/2014/main" id="{30037BA0-AA46-054E-B6D1-D4970DD65B7A}"/>
              </a:ext>
            </a:extLst>
          </p:cNvPr>
          <p:cNvSpPr>
            <a:spLocks noChangeAspect="1" noEditPoints="1"/>
          </p:cNvSpPr>
          <p:nvPr/>
        </p:nvSpPr>
        <p:spPr bwMode="auto">
          <a:xfrm>
            <a:off x="2393418" y="2197562"/>
            <a:ext cx="360103" cy="35861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49" name="monitor" title="Icon of a monitor">
            <a:extLst>
              <a:ext uri="{FF2B5EF4-FFF2-40B4-BE49-F238E27FC236}">
                <a16:creationId xmlns:a16="http://schemas.microsoft.com/office/drawing/2014/main" id="{57568FA8-B287-FB41-AE8B-9744BDEFDF1A}"/>
              </a:ext>
            </a:extLst>
          </p:cNvPr>
          <p:cNvSpPr>
            <a:spLocks noChangeAspect="1" noEditPoints="1"/>
          </p:cNvSpPr>
          <p:nvPr/>
        </p:nvSpPr>
        <p:spPr bwMode="auto">
          <a:xfrm>
            <a:off x="1598910" y="4412147"/>
            <a:ext cx="1871758" cy="143450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51" name="Title 1">
            <a:extLst>
              <a:ext uri="{FF2B5EF4-FFF2-40B4-BE49-F238E27FC236}">
                <a16:creationId xmlns:a16="http://schemas.microsoft.com/office/drawing/2014/main" id="{FCEFBA6B-614D-BA47-B830-1EFDFBAA34A8}"/>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Improve assessment accuracy</a:t>
            </a:r>
            <a:endParaRPr lang="en-US" sz="1600">
              <a:solidFill>
                <a:srgbClr val="E6E6E6">
                  <a:lumMod val="10000"/>
                </a:srgb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14272292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78">
                                            <p:txEl>
                                              <p:pRg st="0" end="0"/>
                                            </p:txEl>
                                          </p:spTgt>
                                        </p:tgtEl>
                                        <p:attrNameLst>
                                          <p:attrName>style.visibility</p:attrName>
                                        </p:attrNameLst>
                                      </p:cBhvr>
                                      <p:to>
                                        <p:strVal val="visible"/>
                                      </p:to>
                                    </p:set>
                                    <p:anim calcmode="lin" valueType="num">
                                      <p:cBhvr additive="base">
                                        <p:cTn id="11"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78">
                                            <p:txEl>
                                              <p:pRg st="2" end="2"/>
                                            </p:txEl>
                                          </p:spTgt>
                                        </p:tgtEl>
                                        <p:attrNameLst>
                                          <p:attrName>style.visibility</p:attrName>
                                        </p:attrNameLst>
                                      </p:cBhvr>
                                      <p:to>
                                        <p:strVal val="visible"/>
                                      </p:to>
                                    </p:set>
                                    <p:anim calcmode="lin" valueType="num">
                                      <p:cBhvr additive="base">
                                        <p:cTn id="16" dur="500" fill="hold"/>
                                        <p:tgtEl>
                                          <p:spTgt spid="178">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0012C-650A-4DD7-827D-966CB3AB58FC}"/>
              </a:ext>
            </a:extLst>
          </p:cNvPr>
          <p:cNvPicPr>
            <a:picLocks noChangeAspect="1"/>
          </p:cNvPicPr>
          <p:nvPr/>
        </p:nvPicPr>
        <p:blipFill>
          <a:blip r:embed="rId2"/>
          <a:stretch>
            <a:fillRect/>
          </a:stretch>
        </p:blipFill>
        <p:spPr>
          <a:xfrm>
            <a:off x="1" y="421772"/>
            <a:ext cx="6468523" cy="6436180"/>
          </a:xfrm>
          <a:prstGeom prst="rect">
            <a:avLst/>
          </a:prstGeom>
        </p:spPr>
      </p:pic>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268080" y="826752"/>
            <a:ext cx="11655841" cy="899652"/>
          </a:xfrm>
        </p:spPr>
        <p:txBody>
          <a:bodyPr/>
          <a:lstStyle/>
          <a:p>
            <a:pPr algn="r"/>
            <a:r>
              <a:rPr lang="en-US" sz="3530" b="1">
                <a:solidFill>
                  <a:schemeClr val="bg2">
                    <a:lumMod val="10000"/>
                  </a:schemeClr>
                </a:solidFill>
                <a:latin typeface="Segoe Semibold" panose="020B0502040504020203" pitchFamily="34" charset="0"/>
              </a:rPr>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6971909" y="1684865"/>
            <a:ext cx="4457437" cy="4502331"/>
          </a:xfrm>
          <a:prstGeom prst="rect">
            <a:avLst/>
          </a:prstGeom>
          <a:noFill/>
        </p:spPr>
        <p:txBody>
          <a:bodyPr wrap="square" lIns="179308" tIns="143446" rIns="179308" bIns="143446" rtlCol="0">
            <a:spAutoFit/>
          </a:bodyPr>
          <a:lstStyle/>
          <a:p>
            <a:pPr defTabSz="914554">
              <a:lnSpc>
                <a:spcPct val="90000"/>
              </a:lnSpc>
              <a:spcAft>
                <a:spcPts val="588"/>
              </a:spcAft>
            </a:pPr>
            <a:r>
              <a:rPr lang="en-US" sz="2353">
                <a:solidFill>
                  <a:srgbClr val="EAEAEA">
                    <a:lumMod val="10000"/>
                  </a:srgbClr>
                </a:solidFill>
                <a:latin typeface="Segoe" panose="020B0502040504020203" pitchFamily="34" charset="0"/>
              </a:rPr>
              <a:t>Migration is more than a shift &amp; lift rehost to IaaS using tools like Azure Site Recovery. </a:t>
            </a:r>
          </a:p>
          <a:p>
            <a:pPr defTabSz="914554">
              <a:lnSpc>
                <a:spcPct val="90000"/>
              </a:lnSpc>
              <a:spcAft>
                <a:spcPts val="588"/>
              </a:spcAft>
            </a:pPr>
            <a:endParaRPr lang="en-US" sz="2353">
              <a:solidFill>
                <a:srgbClr val="EAEAEA">
                  <a:lumMod val="10000"/>
                </a:srgbClr>
              </a:solidFill>
              <a:latin typeface="Segoe" panose="020B0502040504020203" pitchFamily="34" charset="0"/>
            </a:endParaRPr>
          </a:p>
          <a:p>
            <a:pPr defTabSz="914554">
              <a:lnSpc>
                <a:spcPct val="90000"/>
              </a:lnSpc>
              <a:spcAft>
                <a:spcPts val="588"/>
              </a:spcAft>
            </a:pPr>
            <a:r>
              <a:rPr lang="en-US" sz="2353">
                <a:solidFill>
                  <a:srgbClr val="EAEAEA">
                    <a:lumMod val="10000"/>
                  </a:srgbClr>
                </a:solidFill>
                <a:latin typeface="Segoe" panose="020B0502040504020203" pitchFamily="34" charset="0"/>
              </a:rPr>
              <a:t>Modernize some assets during migration with PaaS focused solutions like Database Migration Service</a:t>
            </a:r>
          </a:p>
          <a:p>
            <a:pPr defTabSz="914554">
              <a:lnSpc>
                <a:spcPct val="90000"/>
              </a:lnSpc>
              <a:spcAft>
                <a:spcPts val="588"/>
              </a:spcAft>
            </a:pPr>
            <a:endParaRPr lang="en-US" sz="2353">
              <a:solidFill>
                <a:srgbClr val="EAEAEA">
                  <a:lumMod val="10000"/>
                </a:srgbClr>
              </a:solidFill>
              <a:latin typeface="Segoe" panose="020B0502040504020203" pitchFamily="34" charset="0"/>
            </a:endParaRPr>
          </a:p>
          <a:p>
            <a:pPr defTabSz="914554">
              <a:lnSpc>
                <a:spcPct val="90000"/>
              </a:lnSpc>
              <a:spcAft>
                <a:spcPts val="588"/>
              </a:spcAft>
            </a:pPr>
            <a:r>
              <a:rPr lang="en-US" sz="2353">
                <a:solidFill>
                  <a:srgbClr val="EAEAEA">
                    <a:lumMod val="10000"/>
                  </a:srgbClr>
                </a:solidFill>
                <a:latin typeface="Segoe" panose="020B0502040504020203" pitchFamily="34" charset="0"/>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6590558" y="249083"/>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Semilight"/>
                <a:ea typeface="Segoe UI" pitchFamily="34" charset="0"/>
                <a:cs typeface="Segoe UI" pitchFamily="34" charset="0"/>
              </a:rPr>
              <a:t>Expand workload architecture options w/ broaden tooling</a:t>
            </a:r>
          </a:p>
        </p:txBody>
      </p:sp>
    </p:spTree>
    <p:extLst>
      <p:ext uri="{BB962C8B-B14F-4D97-AF65-F5344CB8AC3E}">
        <p14:creationId xmlns:p14="http://schemas.microsoft.com/office/powerpoint/2010/main" val="1975508644"/>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16743" y="3725809"/>
            <a:ext cx="11316983" cy="2394364"/>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409969" y="7035782"/>
            <a:ext cx="11275398" cy="724236"/>
          </a:xfrm>
        </p:spPr>
        <p:txBody>
          <a:bodyPr/>
          <a:lstStyle/>
          <a:p>
            <a:r>
              <a:rPr lang="en-US" sz="4706">
                <a:latin typeface="Segoe UI Light" panose="020B0502040204020203" pitchFamily="34" charset="0"/>
                <a:cs typeface="Segoe UI Light" panose="020B0502040204020203" pitchFamily="34" charset="0"/>
              </a:rPr>
              <a:t>Migration tooling options	</a:t>
            </a:r>
            <a:r>
              <a:rPr lang="en-US" sz="4706">
                <a:solidFill>
                  <a:srgbClr val="FF0000"/>
                </a:solidFill>
                <a:latin typeface="Segoe UI Light" panose="020B0502040204020203" pitchFamily="34" charset="0"/>
                <a:cs typeface="Segoe UI Light" panose="020B0502040204020203" pitchFamily="34" charset="0"/>
              </a:rPr>
              <a:t>  </a:t>
            </a:r>
            <a:endParaRPr lang="en-US" sz="4706">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33833" y="3923585"/>
            <a:ext cx="10750791" cy="211484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28" tIns="0" rIns="89628" bIns="0" rtlCol="0" anchor="ctr" anchorCtr="0">
              <a:noAutofit/>
            </a:bodyPr>
            <a:lstStyle/>
            <a:p>
              <a:pPr algn="ctr" defTabSz="914203">
                <a:lnSpc>
                  <a:spcPct val="90000"/>
                </a:lnSpc>
                <a:spcAft>
                  <a:spcPts val="588"/>
                </a:spcAft>
                <a:defRPr/>
              </a:pPr>
              <a:r>
                <a:rPr lang="en-US" sz="2000" b="1" spc="-20">
                  <a:ln w="3175">
                    <a:noFill/>
                  </a:ln>
                  <a:solidFill>
                    <a:srgbClr val="0078D4"/>
                  </a:solidFill>
                  <a:latin typeface="Segoe" panose="020B0502040504020203" pitchFamily="34" charset="0"/>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44014" y="1480896"/>
            <a:ext cx="1656299"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60976" y="2108293"/>
            <a:ext cx="1712672"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51606" y="1480896"/>
            <a:ext cx="2051460" cy="548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03" fontAlgn="base">
              <a:lnSpc>
                <a:spcPct val="90000"/>
              </a:lnSpc>
              <a:spcBef>
                <a:spcPct val="0"/>
              </a:spcBef>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25912" y="2108293"/>
            <a:ext cx="1808773"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60977" y="2603935"/>
            <a:ext cx="2744525"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60976" y="2198256"/>
            <a:ext cx="2380894"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60976" y="2983348"/>
            <a:ext cx="308196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45042" y="2226592"/>
            <a:ext cx="2930084" cy="657479"/>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6" indent="-53976" algn="l" defTabSz="914027">
              <a:defRPr/>
            </a:pPr>
            <a:r>
              <a:rPr lang="en-US" sz="1200">
                <a:gradFill>
                  <a:gsLst>
                    <a:gs pos="21429">
                      <a:srgbClr val="1A1A1A"/>
                    </a:gs>
                    <a:gs pos="43000">
                      <a:srgbClr val="1A1A1A"/>
                    </a:gs>
                  </a:gsLst>
                  <a:lin ang="5400000" scaled="1"/>
                </a:gradFill>
                <a:latin typeface="Segoe UI" charset="0"/>
                <a:cs typeface="Segoe UI" charset="0"/>
              </a:rPr>
              <a:t>Azure Security &amp; Management</a:t>
            </a:r>
          </a:p>
          <a:p>
            <a:pPr algn="l" defTabSz="914027">
              <a:defRPr/>
            </a:pPr>
            <a:r>
              <a:rPr lang="en-US" sz="1200">
                <a:gradFill>
                  <a:gsLst>
                    <a:gs pos="21429">
                      <a:srgbClr val="1A1A1A"/>
                    </a:gs>
                    <a:gs pos="43000">
                      <a:srgbClr val="1A1A1A"/>
                    </a:gs>
                  </a:gsLst>
                  <a:lin ang="5400000" scaled="1"/>
                </a:gradFill>
                <a:latin typeface="Segoe UI" charset="0"/>
                <a:cs typeface="Segoe UI" charset="0"/>
              </a:rPr>
              <a:t>(e.g., Blueprints, Security Center, </a:t>
            </a:r>
            <a:br>
              <a:rPr lang="en-US" sz="1200">
                <a:gradFill>
                  <a:gsLst>
                    <a:gs pos="21429">
                      <a:srgbClr val="1A1A1A"/>
                    </a:gs>
                    <a:gs pos="43000">
                      <a:srgbClr val="1A1A1A"/>
                    </a:gs>
                  </a:gsLst>
                  <a:lin ang="5400000" scaled="1"/>
                </a:gradFill>
                <a:latin typeface="Segoe UI" charset="0"/>
                <a:cs typeface="Segoe UI" charset="0"/>
              </a:rPr>
            </a:br>
            <a:r>
              <a:rPr lang="en-US" sz="1200">
                <a:gradFill>
                  <a:gsLst>
                    <a:gs pos="21429">
                      <a:srgbClr val="1A1A1A"/>
                    </a:gs>
                    <a:gs pos="43000">
                      <a:srgbClr val="1A1A1A"/>
                    </a:gs>
                  </a:gsLst>
                  <a:lin ang="5400000" scaled="1"/>
                </a:gradFill>
                <a:latin typeface="Segoe UI" charset="0"/>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6609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376352" y="2108293"/>
            <a:ext cx="1707525"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04332" y="2603935"/>
            <a:ext cx="2601780" cy="280714"/>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algn="l" defTabSz="914027">
              <a:defRPr/>
            </a:pPr>
            <a:r>
              <a:rPr lang="en-US" sz="1200">
                <a:gradFill>
                  <a:gsLst>
                    <a:gs pos="21429">
                      <a:srgbClr val="1A1A1A"/>
                    </a:gs>
                    <a:gs pos="43000">
                      <a:srgbClr val="1A1A1A"/>
                    </a:gs>
                  </a:gsLst>
                  <a:lin ang="5400000" scaled="1"/>
                </a:gradFill>
                <a:latin typeface="Segoe UI" charset="0"/>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04332" y="2193216"/>
            <a:ext cx="216961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04331" y="2983348"/>
            <a:ext cx="2718259" cy="280714"/>
          </a:xfrm>
          <a:prstGeom prst="rect">
            <a:avLst/>
          </a:prstGeom>
          <a:noFill/>
        </p:spPr>
        <p:txBody>
          <a:bodyPr wrap="square" rtlCol="0">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2303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12491" y="2108293"/>
            <a:ext cx="1742487"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24076" y="2226592"/>
            <a:ext cx="2468845" cy="65747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algn="l" defTabSz="914027">
              <a:defRPr/>
            </a:pPr>
            <a:r>
              <a:rPr lang="en-US" sz="1200">
                <a:gradFill>
                  <a:gsLst>
                    <a:gs pos="21429">
                      <a:srgbClr val="1A1A1A"/>
                    </a:gs>
                    <a:gs pos="43000">
                      <a:srgbClr val="1A1A1A"/>
                    </a:gs>
                  </a:gsLst>
                  <a:lin ang="5400000" scaled="1"/>
                </a:gradFill>
              </a:rPr>
              <a:t>Azure Cost Management</a:t>
            </a:r>
          </a:p>
          <a:p>
            <a:pPr algn="l" defTabSz="914027">
              <a:defRPr/>
            </a:pPr>
            <a:endParaRPr lang="en-US" sz="1200">
              <a:gradFill>
                <a:gsLst>
                  <a:gs pos="21429">
                    <a:srgbClr val="1A1A1A"/>
                  </a:gs>
                  <a:gs pos="43000">
                    <a:srgbClr val="1A1A1A"/>
                  </a:gs>
                </a:gsLst>
                <a:lin ang="5400000" scaled="1"/>
              </a:gradFill>
            </a:endParaRPr>
          </a:p>
          <a:p>
            <a:pPr algn="l" defTabSz="914027">
              <a:defRPr/>
            </a:pPr>
            <a:r>
              <a:rPr lang="en-US" sz="1200">
                <a:gradFill>
                  <a:gsLst>
                    <a:gs pos="21429">
                      <a:srgbClr val="1A1A1A"/>
                    </a:gs>
                    <a:gs pos="43000">
                      <a:srgbClr val="1A1A1A"/>
                    </a:gs>
                  </a:gsLst>
                  <a:lin ang="5400000" scaled="1"/>
                </a:gradFill>
              </a:rPr>
              <a:t>Azure Advisor </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266416"/>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9B544370-EAE5-43BE-A992-01D23D4FA9F3}"/>
              </a:ext>
            </a:extLst>
          </p:cNvPr>
          <p:cNvSpPr/>
          <p:nvPr/>
        </p:nvSpPr>
        <p:spPr bwMode="auto">
          <a:xfrm>
            <a:off x="7100838" y="540986"/>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Expand workload architecture options w/ broaden tooling</a:t>
            </a:r>
          </a:p>
        </p:txBody>
      </p:sp>
      <p:sp>
        <p:nvSpPr>
          <p:cNvPr id="89" name="Title 1">
            <a:extLst>
              <a:ext uri="{FF2B5EF4-FFF2-40B4-BE49-F238E27FC236}">
                <a16:creationId xmlns:a16="http://schemas.microsoft.com/office/drawing/2014/main" id="{CCA992D1-066A-4D4B-9E3B-DA972F614C01}"/>
              </a:ext>
            </a:extLst>
          </p:cNvPr>
          <p:cNvSpPr txBox="1">
            <a:spLocks/>
          </p:cNvSpPr>
          <p:nvPr/>
        </p:nvSpPr>
        <p:spPr>
          <a:xfrm>
            <a:off x="209144" y="20777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Migration tooling options</a:t>
            </a:r>
            <a:endParaRPr lang="en-US" sz="1600">
              <a:solidFill>
                <a:srgbClr val="E6E6E6">
                  <a:lumMod val="10000"/>
                </a:srgbClr>
              </a:solidFill>
              <a:latin typeface="Segoe" panose="020B0502040504020203" pitchFamily="34" charset="0"/>
              <a:cs typeface="Segoe UI Light" panose="020B0502040204020203" pitchFamily="34" charset="0"/>
            </a:endParaRPr>
          </a:p>
        </p:txBody>
      </p:sp>
      <p:sp>
        <p:nvSpPr>
          <p:cNvPr id="96" name="magnify" title="Icon of a magnifying glass">
            <a:extLst>
              <a:ext uri="{FF2B5EF4-FFF2-40B4-BE49-F238E27FC236}">
                <a16:creationId xmlns:a16="http://schemas.microsoft.com/office/drawing/2014/main" id="{4D888784-7FE1-3C41-B0C3-C7ED20709F9B}"/>
              </a:ext>
            </a:extLst>
          </p:cNvPr>
          <p:cNvSpPr>
            <a:spLocks noChangeAspect="1" noEditPoints="1"/>
          </p:cNvSpPr>
          <p:nvPr/>
        </p:nvSpPr>
        <p:spPr bwMode="auto">
          <a:xfrm flipH="1">
            <a:off x="639962" y="1580461"/>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98" name="send" title="Icon of a paper airplane">
            <a:extLst>
              <a:ext uri="{FF2B5EF4-FFF2-40B4-BE49-F238E27FC236}">
                <a16:creationId xmlns:a16="http://schemas.microsoft.com/office/drawing/2014/main" id="{E457830A-C056-CA46-9700-A785440C1143}"/>
              </a:ext>
            </a:extLst>
          </p:cNvPr>
          <p:cNvSpPr>
            <a:spLocks noChangeAspect="1" noEditPoints="1"/>
          </p:cNvSpPr>
          <p:nvPr/>
        </p:nvSpPr>
        <p:spPr bwMode="auto">
          <a:xfrm>
            <a:off x="3393658" y="1566606"/>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99" name="speedometer_2" title="Icon of a spedometer showing fast speed">
            <a:extLst>
              <a:ext uri="{FF2B5EF4-FFF2-40B4-BE49-F238E27FC236}">
                <a16:creationId xmlns:a16="http://schemas.microsoft.com/office/drawing/2014/main" id="{1F6B6F76-B2FA-8F43-A29E-2DCE422D51B5}"/>
              </a:ext>
            </a:extLst>
          </p:cNvPr>
          <p:cNvSpPr>
            <a:spLocks noChangeAspect="1" noEditPoints="1"/>
          </p:cNvSpPr>
          <p:nvPr/>
        </p:nvSpPr>
        <p:spPr bwMode="auto">
          <a:xfrm>
            <a:off x="6363703" y="1580461"/>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15" name="arrow" title="Icon of an arrow">
            <a:extLst>
              <a:ext uri="{FF2B5EF4-FFF2-40B4-BE49-F238E27FC236}">
                <a16:creationId xmlns:a16="http://schemas.microsoft.com/office/drawing/2014/main" id="{9A4D7617-2614-9044-8246-B6AF34F6ECB0}"/>
              </a:ext>
            </a:extLst>
          </p:cNvPr>
          <p:cNvSpPr>
            <a:spLocks noChangeAspect="1" noEditPoints="1"/>
          </p:cNvSpPr>
          <p:nvPr/>
        </p:nvSpPr>
        <p:spPr bwMode="auto">
          <a:xfrm>
            <a:off x="8501756"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16" name="arrow" title="Icon of an arrow">
            <a:extLst>
              <a:ext uri="{FF2B5EF4-FFF2-40B4-BE49-F238E27FC236}">
                <a16:creationId xmlns:a16="http://schemas.microsoft.com/office/drawing/2014/main" id="{E982D079-BDD9-B14B-9D9D-FF6664D8BB2F}"/>
              </a:ext>
            </a:extLst>
          </p:cNvPr>
          <p:cNvSpPr>
            <a:spLocks noChangeAspect="1" noEditPoints="1"/>
          </p:cNvSpPr>
          <p:nvPr/>
        </p:nvSpPr>
        <p:spPr bwMode="auto">
          <a:xfrm rot="10800000">
            <a:off x="826126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3" name="key" title="Icon of a key">
            <a:extLst>
              <a:ext uri="{FF2B5EF4-FFF2-40B4-BE49-F238E27FC236}">
                <a16:creationId xmlns:a16="http://schemas.microsoft.com/office/drawing/2014/main" id="{4C6A2490-3595-A043-985A-4E14BF916067}"/>
              </a:ext>
            </a:extLst>
          </p:cNvPr>
          <p:cNvSpPr>
            <a:spLocks noChangeAspect="1" noEditPoints="1"/>
          </p:cNvSpPr>
          <p:nvPr/>
        </p:nvSpPr>
        <p:spPr bwMode="auto">
          <a:xfrm>
            <a:off x="9082482" y="1571086"/>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24" name="Processing_E9F5" title="Icon of two interlocked gears">
            <a:extLst>
              <a:ext uri="{FF2B5EF4-FFF2-40B4-BE49-F238E27FC236}">
                <a16:creationId xmlns:a16="http://schemas.microsoft.com/office/drawing/2014/main" id="{44598D26-0428-3744-9899-C6933C8937CB}"/>
              </a:ext>
            </a:extLst>
          </p:cNvPr>
          <p:cNvSpPr>
            <a:spLocks noChangeAspect="1" noEditPoints="1"/>
          </p:cNvSpPr>
          <p:nvPr/>
        </p:nvSpPr>
        <p:spPr bwMode="auto">
          <a:xfrm>
            <a:off x="9369414" y="1605812"/>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25" name="arrow" title="Icon of an arrow">
            <a:extLst>
              <a:ext uri="{FF2B5EF4-FFF2-40B4-BE49-F238E27FC236}">
                <a16:creationId xmlns:a16="http://schemas.microsoft.com/office/drawing/2014/main" id="{7833B2D3-131A-2141-ACFF-E1B1DE18D419}"/>
              </a:ext>
            </a:extLst>
          </p:cNvPr>
          <p:cNvSpPr>
            <a:spLocks noChangeAspect="1" noEditPoints="1"/>
          </p:cNvSpPr>
          <p:nvPr/>
        </p:nvSpPr>
        <p:spPr bwMode="auto">
          <a:xfrm>
            <a:off x="573501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6" name="arrow" title="Icon of an arrow">
            <a:extLst>
              <a:ext uri="{FF2B5EF4-FFF2-40B4-BE49-F238E27FC236}">
                <a16:creationId xmlns:a16="http://schemas.microsoft.com/office/drawing/2014/main" id="{D538A0DD-3448-9C47-98BC-B3E0E32F6212}"/>
              </a:ext>
            </a:extLst>
          </p:cNvPr>
          <p:cNvSpPr>
            <a:spLocks noChangeAspect="1" noEditPoints="1"/>
          </p:cNvSpPr>
          <p:nvPr/>
        </p:nvSpPr>
        <p:spPr bwMode="auto">
          <a:xfrm rot="10800000">
            <a:off x="5494528"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7" name="arrow" title="Icon of an arrow">
            <a:extLst>
              <a:ext uri="{FF2B5EF4-FFF2-40B4-BE49-F238E27FC236}">
                <a16:creationId xmlns:a16="http://schemas.microsoft.com/office/drawing/2014/main" id="{2188E7AA-3F2E-F045-BF6F-8B6F55F66584}"/>
              </a:ext>
            </a:extLst>
          </p:cNvPr>
          <p:cNvSpPr>
            <a:spLocks noChangeAspect="1" noEditPoints="1"/>
          </p:cNvSpPr>
          <p:nvPr/>
        </p:nvSpPr>
        <p:spPr bwMode="auto">
          <a:xfrm>
            <a:off x="266942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678570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b="1">
                <a:latin typeface="Segoe Semibold" panose="020B0502040504020203" pitchFamily="34" charset="0"/>
              </a:rPr>
              <a:t>Example: Migrate only</a:t>
            </a:r>
          </a:p>
        </p:txBody>
      </p:sp>
      <p:sp>
        <p:nvSpPr>
          <p:cNvPr id="54" name="TextBox 53">
            <a:extLst>
              <a:ext uri="{FF2B5EF4-FFF2-40B4-BE49-F238E27FC236}">
                <a16:creationId xmlns:a16="http://schemas.microsoft.com/office/drawing/2014/main" id="{1973C4FC-563B-4C7C-9BED-EBBFCC48E8AA}"/>
              </a:ext>
            </a:extLst>
          </p:cNvPr>
          <p:cNvSpPr txBox="1"/>
          <p:nvPr/>
        </p:nvSpPr>
        <p:spPr>
          <a:xfrm>
            <a:off x="5373331" y="4017963"/>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Site Recovery </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25" y="1305578"/>
            <a:ext cx="1027895"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836" y="1288667"/>
            <a:ext cx="1843812"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89" y="1851487"/>
            <a:ext cx="4621591" cy="3810230"/>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noFill/>
            <a:ln w="19050">
              <a:solidFill>
                <a:srgbClr val="20BD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VMware</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2000">
                  <a:solidFill>
                    <a:srgbClr val="FFFFFF"/>
                  </a:solidFill>
                  <a:latin typeface="Segoe UI Semilight"/>
                  <a:ea typeface="Segoe UI" pitchFamily="34" charset="0"/>
                  <a:cs typeface="Segoe UI" pitchFamily="34" charset="0"/>
                </a:rPr>
                <a:t>LOB App</a:t>
              </a:r>
              <a:endParaRPr lang="en-US" sz="2400">
                <a:solidFill>
                  <a:srgbClr val="FFFFFF"/>
                </a:solidFill>
                <a:latin typeface="Segoe UI Semilight"/>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Windows Server 2008 R2</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SQL Server 2008 R2</a:t>
              </a:r>
            </a:p>
          </p:txBody>
        </p:sp>
      </p:grpSp>
      <p:sp>
        <p:nvSpPr>
          <p:cNvPr id="59" name="Rectangle 58">
            <a:extLst>
              <a:ext uri="{FF2B5EF4-FFF2-40B4-BE49-F238E27FC236}">
                <a16:creationId xmlns:a16="http://schemas.microsoft.com/office/drawing/2014/main" id="{02AD517A-8AE2-4603-B3F4-7975BE94B308}"/>
              </a:ext>
            </a:extLst>
          </p:cNvPr>
          <p:cNvSpPr/>
          <p:nvPr/>
        </p:nvSpPr>
        <p:spPr bwMode="auto">
          <a:xfrm>
            <a:off x="6991152" y="1851485"/>
            <a:ext cx="4202409" cy="3810229"/>
          </a:xfrm>
          <a:prstGeom prst="rect">
            <a:avLst/>
          </a:prstGeom>
          <a:solidFill>
            <a:srgbClr val="137AD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solidFill>
                  <a:srgbClr val="FFFFFF"/>
                </a:solidFill>
                <a:latin typeface="Segoe" panose="020B0502040504020203" pitchFamily="34" charset="0"/>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199091" y="3587869"/>
            <a:ext cx="3807285" cy="758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a:p>
            <a:pPr defTabSz="932483" fontAlgn="base">
              <a:lnSpc>
                <a:spcPct val="90000"/>
              </a:lnSpc>
              <a:spcBef>
                <a:spcPct val="0"/>
              </a:spcBef>
              <a:spcAft>
                <a:spcPct val="0"/>
              </a:spcAft>
              <a:defRPr/>
            </a:pPr>
            <a:endParaRPr lang="en-US" sz="1200">
              <a:solidFill>
                <a:srgbClr val="1A1A1A"/>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EC851143-25D9-41DB-8CB9-30BF07A6F717}"/>
              </a:ext>
            </a:extLst>
          </p:cNvPr>
          <p:cNvSpPr/>
          <p:nvPr/>
        </p:nvSpPr>
        <p:spPr bwMode="auto">
          <a:xfrm>
            <a:off x="7199089" y="2636673"/>
            <a:ext cx="3807284" cy="7586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p:txBody>
      </p:sp>
      <p:sp>
        <p:nvSpPr>
          <p:cNvPr id="85" name="TextBox 84">
            <a:extLst>
              <a:ext uri="{FF2B5EF4-FFF2-40B4-BE49-F238E27FC236}">
                <a16:creationId xmlns:a16="http://schemas.microsoft.com/office/drawing/2014/main" id="{4E0EA665-5F69-42A3-BD2C-F0A39AAF7D3F}"/>
              </a:ext>
            </a:extLst>
          </p:cNvPr>
          <p:cNvSpPr txBox="1"/>
          <p:nvPr/>
        </p:nvSpPr>
        <p:spPr>
          <a:xfrm>
            <a:off x="1587372" y="6062452"/>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panose="020B0502040504020203" pitchFamily="34" charset="0"/>
                <a:cs typeface="Segoe UI" panose="020B0502040204020203" pitchFamily="34" charset="0"/>
              </a:rPr>
              <a:t>Azure Migrate</a:t>
            </a:r>
          </a:p>
        </p:txBody>
      </p:sp>
      <p:sp>
        <p:nvSpPr>
          <p:cNvPr id="62" name="TextBox 61">
            <a:extLst>
              <a:ext uri="{FF2B5EF4-FFF2-40B4-BE49-F238E27FC236}">
                <a16:creationId xmlns:a16="http://schemas.microsoft.com/office/drawing/2014/main" id="{D9016043-A13A-42AE-8C11-56DE61B8F5C5}"/>
              </a:ext>
            </a:extLst>
          </p:cNvPr>
          <p:cNvSpPr txBox="1"/>
          <p:nvPr/>
        </p:nvSpPr>
        <p:spPr>
          <a:xfrm>
            <a:off x="3284583" y="6073042"/>
            <a:ext cx="8640498" cy="492443"/>
          </a:xfrm>
          <a:prstGeom prst="rect">
            <a:avLst/>
          </a:prstGeom>
          <a:noFill/>
        </p:spPr>
        <p:txBody>
          <a:bodyPr wrap="squar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Documentation: </a:t>
            </a:r>
            <a:r>
              <a:rPr lang="en-US" sz="1600">
                <a:gradFill>
                  <a:gsLst>
                    <a:gs pos="2917">
                      <a:srgbClr val="1A1A1A"/>
                    </a:gs>
                    <a:gs pos="30000">
                      <a:srgbClr val="1A1A1A"/>
                    </a:gs>
                  </a:gsLst>
                  <a:lin ang="5400000" scaled="0"/>
                </a:gradFill>
                <a:highlight>
                  <a:srgbClr val="FFFF00"/>
                </a:highlight>
                <a:latin typeface="Segoe" panose="020B0502040504020203" pitchFamily="34" charset="0"/>
                <a:hlinkClick r:id="rId3"/>
              </a:rPr>
              <a:t>https://aka.ms/rehostapp_model2</a:t>
            </a:r>
            <a:r>
              <a:rPr lang="en-US" sz="1600">
                <a:gradFill>
                  <a:gsLst>
                    <a:gs pos="2917">
                      <a:srgbClr val="1A1A1A"/>
                    </a:gs>
                    <a:gs pos="30000">
                      <a:srgbClr val="1A1A1A"/>
                    </a:gs>
                  </a:gsLst>
                  <a:lin ang="5400000" scaled="0"/>
                </a:gradFill>
                <a:highlight>
                  <a:srgbClr val="FFFF00"/>
                </a:highlight>
                <a:latin typeface="Segoe" panose="020B0502040504020203" pitchFamily="34" charset="0"/>
              </a:rPr>
              <a:t>  </a:t>
            </a:r>
          </a:p>
          <a:p>
            <a:pPr defTabSz="914378">
              <a:defRPr/>
            </a:pPr>
            <a:r>
              <a:rPr lang="en-US" sz="1600">
                <a:gradFill>
                  <a:gsLst>
                    <a:gs pos="2917">
                      <a:srgbClr val="1A1A1A"/>
                    </a:gs>
                    <a:gs pos="30000">
                      <a:srgbClr val="1A1A1A"/>
                    </a:gs>
                  </a:gsLst>
                  <a:lin ang="5400000" scaled="0"/>
                </a:gradFill>
                <a:latin typeface="Segoe" panose="020B0502040504020203" pitchFamily="34" charset="0"/>
              </a:rPr>
              <a:t>For shared disk SQL clusters – leverage Always-ON</a:t>
            </a:r>
          </a:p>
        </p:txBody>
      </p:sp>
      <p:sp>
        <p:nvSpPr>
          <p:cNvPr id="69" name="Rectangle 68">
            <a:extLst>
              <a:ext uri="{FF2B5EF4-FFF2-40B4-BE49-F238E27FC236}">
                <a16:creationId xmlns:a16="http://schemas.microsoft.com/office/drawing/2014/main" id="{0C9D4A58-061A-4EBD-AF8B-5C34E3458D7B}"/>
              </a:ext>
            </a:extLst>
          </p:cNvPr>
          <p:cNvSpPr/>
          <p:nvPr/>
        </p:nvSpPr>
        <p:spPr bwMode="auto">
          <a:xfrm>
            <a:off x="7353212" y="550146"/>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Semilight"/>
                <a:ea typeface="Segoe UI" pitchFamily="34" charset="0"/>
                <a:cs typeface="Segoe UI" pitchFamily="34" charset="0"/>
              </a:rPr>
              <a:t>Expand workload architecture options w/ broaden tooling</a:t>
            </a:r>
          </a:p>
        </p:txBody>
      </p:sp>
      <p:sp>
        <p:nvSpPr>
          <p:cNvPr id="70" name="arrow_18" title="Icon of a tightly curved arrow pointing to the right">
            <a:extLst>
              <a:ext uri="{FF2B5EF4-FFF2-40B4-BE49-F238E27FC236}">
                <a16:creationId xmlns:a16="http://schemas.microsoft.com/office/drawing/2014/main" id="{404134EB-7AA1-2240-B2C4-959A3DEAB822}"/>
              </a:ext>
            </a:extLst>
          </p:cNvPr>
          <p:cNvSpPr>
            <a:spLocks noChangeAspect="1" noEditPoints="1"/>
          </p:cNvSpPr>
          <p:nvPr/>
        </p:nvSpPr>
        <p:spPr bwMode="auto">
          <a:xfrm flipH="1">
            <a:off x="5706543" y="3333684"/>
            <a:ext cx="346009" cy="50328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1" name="cloud" title="Icon of a cloud">
            <a:extLst>
              <a:ext uri="{FF2B5EF4-FFF2-40B4-BE49-F238E27FC236}">
                <a16:creationId xmlns:a16="http://schemas.microsoft.com/office/drawing/2014/main" id="{50B7ED3F-D24D-0342-B683-E4153650026C}"/>
              </a:ext>
            </a:extLst>
          </p:cNvPr>
          <p:cNvSpPr>
            <a:spLocks noChangeAspect="1"/>
          </p:cNvSpPr>
          <p:nvPr/>
        </p:nvSpPr>
        <p:spPr bwMode="auto">
          <a:xfrm>
            <a:off x="5736064" y="3518891"/>
            <a:ext cx="692018" cy="4408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Semilight"/>
            </a:endParaRPr>
          </a:p>
        </p:txBody>
      </p:sp>
      <p:sp>
        <p:nvSpPr>
          <p:cNvPr id="72" name="arrow" title="Icon of an arrow">
            <a:extLst>
              <a:ext uri="{FF2B5EF4-FFF2-40B4-BE49-F238E27FC236}">
                <a16:creationId xmlns:a16="http://schemas.microsoft.com/office/drawing/2014/main" id="{8A6B72D1-2411-434F-9B82-EF9DDC183A9B}"/>
              </a:ext>
            </a:extLst>
          </p:cNvPr>
          <p:cNvSpPr>
            <a:spLocks noChangeAspect="1" noEditPoints="1"/>
          </p:cNvSpPr>
          <p:nvPr/>
        </p:nvSpPr>
        <p:spPr bwMode="auto">
          <a:xfrm>
            <a:off x="5902082" y="4910833"/>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3" name="Database_EFC7" title="Icon of a cylinder">
            <a:extLst>
              <a:ext uri="{FF2B5EF4-FFF2-40B4-BE49-F238E27FC236}">
                <a16:creationId xmlns:a16="http://schemas.microsoft.com/office/drawing/2014/main" id="{7DF6E7CD-C7BE-A44C-B9BA-B5173B02FBA3}"/>
              </a:ext>
            </a:extLst>
          </p:cNvPr>
          <p:cNvSpPr>
            <a:spLocks noChangeAspect="1" noEditPoints="1"/>
          </p:cNvSpPr>
          <p:nvPr/>
        </p:nvSpPr>
        <p:spPr bwMode="auto">
          <a:xfrm>
            <a:off x="3784923" y="4458846"/>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75" name="server" title="Icon of a server tower">
            <a:extLst>
              <a:ext uri="{FF2B5EF4-FFF2-40B4-BE49-F238E27FC236}">
                <a16:creationId xmlns:a16="http://schemas.microsoft.com/office/drawing/2014/main" id="{655ABDC6-6626-FF41-BEAB-5CE7DE0A313E}"/>
              </a:ext>
            </a:extLst>
          </p:cNvPr>
          <p:cNvSpPr>
            <a:spLocks noChangeAspect="1" noEditPoints="1"/>
          </p:cNvSpPr>
          <p:nvPr/>
        </p:nvSpPr>
        <p:spPr bwMode="auto">
          <a:xfrm>
            <a:off x="3596116"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9" name="server" title="Icon of a server tower">
            <a:extLst>
              <a:ext uri="{FF2B5EF4-FFF2-40B4-BE49-F238E27FC236}">
                <a16:creationId xmlns:a16="http://schemas.microsoft.com/office/drawing/2014/main" id="{8A898374-7AF1-9444-A28B-D08EA94C52E5}"/>
              </a:ext>
            </a:extLst>
          </p:cNvPr>
          <p:cNvSpPr>
            <a:spLocks noChangeAspect="1" noEditPoints="1"/>
          </p:cNvSpPr>
          <p:nvPr/>
        </p:nvSpPr>
        <p:spPr bwMode="auto">
          <a:xfrm>
            <a:off x="3856401"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0" name="server" title="Icon of a server tower">
            <a:extLst>
              <a:ext uri="{FF2B5EF4-FFF2-40B4-BE49-F238E27FC236}">
                <a16:creationId xmlns:a16="http://schemas.microsoft.com/office/drawing/2014/main" id="{70D1BD1C-F9BD-524D-8FE2-38D9BCBD0BD9}"/>
              </a:ext>
            </a:extLst>
          </p:cNvPr>
          <p:cNvSpPr>
            <a:spLocks noChangeAspect="1" noEditPoints="1"/>
          </p:cNvSpPr>
          <p:nvPr/>
        </p:nvSpPr>
        <p:spPr bwMode="auto">
          <a:xfrm>
            <a:off x="4116687"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1" name="monitor" title="Icon of a monitor">
            <a:extLst>
              <a:ext uri="{FF2B5EF4-FFF2-40B4-BE49-F238E27FC236}">
                <a16:creationId xmlns:a16="http://schemas.microsoft.com/office/drawing/2014/main" id="{3F56937C-FFE1-834B-BA37-510CFF657EEC}"/>
              </a:ext>
            </a:extLst>
          </p:cNvPr>
          <p:cNvSpPr>
            <a:spLocks noChangeAspect="1" noEditPoints="1"/>
          </p:cNvSpPr>
          <p:nvPr/>
        </p:nvSpPr>
        <p:spPr bwMode="auto">
          <a:xfrm>
            <a:off x="10135153" y="2861975"/>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82" name="monitor" title="Icon of a monitor">
            <a:extLst>
              <a:ext uri="{FF2B5EF4-FFF2-40B4-BE49-F238E27FC236}">
                <a16:creationId xmlns:a16="http://schemas.microsoft.com/office/drawing/2014/main" id="{079AC0E6-357D-044E-A2A4-3642765FA2F7}"/>
              </a:ext>
            </a:extLst>
          </p:cNvPr>
          <p:cNvSpPr>
            <a:spLocks noChangeAspect="1" noEditPoints="1"/>
          </p:cNvSpPr>
          <p:nvPr/>
        </p:nvSpPr>
        <p:spPr bwMode="auto">
          <a:xfrm>
            <a:off x="10135153" y="3768154"/>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87" name="arrow" title="Icon of an arrow">
            <a:extLst>
              <a:ext uri="{FF2B5EF4-FFF2-40B4-BE49-F238E27FC236}">
                <a16:creationId xmlns:a16="http://schemas.microsoft.com/office/drawing/2014/main" id="{C89E83D6-D212-6B4C-897F-D1E2248768A2}"/>
              </a:ext>
            </a:extLst>
          </p:cNvPr>
          <p:cNvSpPr>
            <a:spLocks noChangeAspect="1" noEditPoints="1"/>
          </p:cNvSpPr>
          <p:nvPr/>
        </p:nvSpPr>
        <p:spPr bwMode="auto">
          <a:xfrm rot="18900000">
            <a:off x="1410877" y="6089773"/>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8" name="arrow" title="Icon of an arrow">
            <a:extLst>
              <a:ext uri="{FF2B5EF4-FFF2-40B4-BE49-F238E27FC236}">
                <a16:creationId xmlns:a16="http://schemas.microsoft.com/office/drawing/2014/main" id="{8B04084B-8565-C24A-9E7E-AD543A3AD934}"/>
              </a:ext>
            </a:extLst>
          </p:cNvPr>
          <p:cNvSpPr>
            <a:spLocks noChangeAspect="1" noEditPoints="1"/>
          </p:cNvSpPr>
          <p:nvPr/>
        </p:nvSpPr>
        <p:spPr bwMode="auto">
          <a:xfrm rot="18900000">
            <a:off x="1173522" y="6107073"/>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9" name="arrow" title="Icon of an arrow">
            <a:extLst>
              <a:ext uri="{FF2B5EF4-FFF2-40B4-BE49-F238E27FC236}">
                <a16:creationId xmlns:a16="http://schemas.microsoft.com/office/drawing/2014/main" id="{FE813717-F5D2-E843-B2A9-5B3A45A5D82C}"/>
              </a:ext>
            </a:extLst>
          </p:cNvPr>
          <p:cNvSpPr>
            <a:spLocks noChangeAspect="1" noEditPoints="1"/>
          </p:cNvSpPr>
          <p:nvPr/>
        </p:nvSpPr>
        <p:spPr bwMode="auto">
          <a:xfrm rot="18900000">
            <a:off x="1337405" y="6338437"/>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1241424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457243"/>
            <a:ext cx="11275559" cy="543177"/>
          </a:xfrm>
        </p:spPr>
        <p:txBody>
          <a:bodyPr/>
          <a:lstStyle/>
          <a:p>
            <a:r>
              <a:rPr lang="en-US" sz="3530" b="1">
                <a:latin typeface="Segoe Semibold" panose="020B0502040504020203" pitchFamily="34" charset="0"/>
              </a:rPr>
              <a:t>Azure Migrate – Server Migration</a:t>
            </a:r>
          </a:p>
        </p:txBody>
      </p:sp>
      <p:sp>
        <p:nvSpPr>
          <p:cNvPr id="178" name="Text Placeholder 4">
            <a:extLst>
              <a:ext uri="{FF2B5EF4-FFF2-40B4-BE49-F238E27FC236}">
                <a16:creationId xmlns:a16="http://schemas.microsoft.com/office/drawing/2014/main" id="{DE12FDB4-2C3A-4F06-BBAE-6B6566C2BE5D}"/>
              </a:ext>
            </a:extLst>
          </p:cNvPr>
          <p:cNvSpPr>
            <a:spLocks noGrp="1"/>
          </p:cNvSpPr>
          <p:nvPr>
            <p:ph type="body" sz="quarter" idx="10"/>
          </p:nvPr>
        </p:nvSpPr>
        <p:spPr>
          <a:xfrm>
            <a:off x="5962706" y="1903543"/>
            <a:ext cx="5875202" cy="4134178"/>
          </a:xfrm>
        </p:spPr>
        <p:txBody>
          <a:bodyPr/>
          <a:lstStyle/>
          <a:p>
            <a:pPr defTabSz="914411" eaLnBrk="0" fontAlgn="base" hangingPunct="0">
              <a:spcBef>
                <a:spcPct val="0"/>
              </a:spcBef>
              <a:spcAft>
                <a:spcPct val="0"/>
              </a:spcAft>
              <a:buSzTx/>
            </a:pPr>
            <a:r>
              <a:rPr lang="en-US" altLang="en-US" sz="2353">
                <a:latin typeface="Segoe" panose="020B0502040504020203" pitchFamily="34" charset="0"/>
              </a:rPr>
              <a:t>1. </a:t>
            </a:r>
            <a:r>
              <a:rPr lang="en-US" altLang="en-US" sz="2353" b="1">
                <a:solidFill>
                  <a:srgbClr val="0078D4"/>
                </a:solidFill>
                <a:latin typeface="Segoe" panose="020B0502040504020203" pitchFamily="34" charset="0"/>
              </a:rPr>
              <a:t>Deploy</a:t>
            </a:r>
            <a:r>
              <a:rPr lang="en-US" altLang="en-US" sz="2353">
                <a:latin typeface="Segoe" panose="020B0502040504020203" pitchFamily="34" charset="0"/>
              </a:rPr>
              <a:t> the Azure Migrate </a:t>
            </a:r>
            <a:r>
              <a:rPr lang="en-US" altLang="en-US" sz="2353" b="1">
                <a:solidFill>
                  <a:srgbClr val="0078D4"/>
                </a:solidFill>
                <a:latin typeface="Segoe" panose="020B0502040504020203" pitchFamily="34" charset="0"/>
              </a:rPr>
              <a:t>appliance</a:t>
            </a:r>
            <a:r>
              <a:rPr lang="en-US" altLang="en-US" sz="2353">
                <a:latin typeface="Segoe" panose="020B0502040504020203" pitchFamily="34" charset="0"/>
              </a:rPr>
              <a:t> </a:t>
            </a:r>
          </a:p>
          <a:p>
            <a:pPr defTabSz="914411" eaLnBrk="0" fontAlgn="base" hangingPunct="0">
              <a:spcBef>
                <a:spcPct val="0"/>
              </a:spcBef>
              <a:spcAft>
                <a:spcPct val="0"/>
              </a:spcAft>
              <a:buSzTx/>
              <a:buFontTx/>
              <a:buChar char="•"/>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2. </a:t>
            </a:r>
            <a:r>
              <a:rPr lang="en-US" altLang="en-US" sz="2353" b="1">
                <a:solidFill>
                  <a:srgbClr val="0078D4"/>
                </a:solidFill>
                <a:latin typeface="Segoe" panose="020B0502040504020203" pitchFamily="34" charset="0"/>
              </a:rPr>
              <a:t>Replicate</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Windows or Linux servers from VMware, Hyper-V, AWS, GCP; we support migration of physical servers as well</a:t>
            </a:r>
          </a:p>
          <a:p>
            <a:pPr defTabSz="914411" eaLnBrk="0" fontAlgn="base" hangingPunct="0">
              <a:spcBef>
                <a:spcPct val="0"/>
              </a:spcBef>
              <a:spcAft>
                <a:spcPct val="0"/>
              </a:spcAft>
              <a:buSzTx/>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3. </a:t>
            </a:r>
            <a:r>
              <a:rPr lang="en-US" altLang="en-US" sz="2353" b="1">
                <a:solidFill>
                  <a:srgbClr val="0078D4"/>
                </a:solidFill>
                <a:latin typeface="Segoe" panose="020B0502040504020203" pitchFamily="34" charset="0"/>
              </a:rPr>
              <a:t>Test</a:t>
            </a:r>
            <a:r>
              <a:rPr lang="en-US" altLang="en-US" sz="2353" b="1">
                <a:solidFill>
                  <a:srgbClr val="8E0000"/>
                </a:solidFill>
                <a:latin typeface="Segoe" panose="020B0502040504020203" pitchFamily="34" charset="0"/>
              </a:rPr>
              <a:t> </a:t>
            </a:r>
            <a:r>
              <a:rPr lang="en-US" altLang="en-US" sz="2353" b="1">
                <a:solidFill>
                  <a:srgbClr val="0078D4"/>
                </a:solidFill>
                <a:latin typeface="Segoe" panose="020B0502040504020203" pitchFamily="34" charset="0"/>
              </a:rPr>
              <a:t>migration</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without production impact, perform </a:t>
            </a:r>
            <a:r>
              <a:rPr lang="en-US" altLang="en-US" sz="2353" b="1">
                <a:solidFill>
                  <a:srgbClr val="0078D4"/>
                </a:solidFill>
                <a:latin typeface="Segoe" panose="020B0502040504020203" pitchFamily="34" charset="0"/>
              </a:rPr>
              <a:t>near-zero downtime</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migrations and achieve </a:t>
            </a:r>
            <a:r>
              <a:rPr lang="en-US" altLang="en-US" sz="2353" b="1">
                <a:solidFill>
                  <a:srgbClr val="0078D4"/>
                </a:solidFill>
                <a:latin typeface="Segoe" panose="020B0502040504020203" pitchFamily="34" charset="0"/>
              </a:rPr>
              <a:t>zero application data loss</a:t>
            </a:r>
          </a:p>
          <a:p>
            <a:endParaRPr lang="en-US" sz="2353">
              <a:latin typeface="Segoe" panose="020B0502040504020203" pitchFamily="34" charset="0"/>
            </a:endParaRPr>
          </a:p>
        </p:txBody>
      </p:sp>
      <p:grpSp>
        <p:nvGrpSpPr>
          <p:cNvPr id="2" name="Group 1">
            <a:extLst>
              <a:ext uri="{FF2B5EF4-FFF2-40B4-BE49-F238E27FC236}">
                <a16:creationId xmlns:a16="http://schemas.microsoft.com/office/drawing/2014/main" id="{A8FEEE40-7646-466E-9CE9-8921A7544F4C}"/>
              </a:ext>
            </a:extLst>
          </p:cNvPr>
          <p:cNvGrpSpPr/>
          <p:nvPr/>
        </p:nvGrpSpPr>
        <p:grpSpPr>
          <a:xfrm>
            <a:off x="1410085" y="6114906"/>
            <a:ext cx="4234200" cy="333391"/>
            <a:chOff x="571255" y="5583292"/>
            <a:chExt cx="4234260" cy="333396"/>
          </a:xfrm>
        </p:grpSpPr>
        <p:pic>
          <p:nvPicPr>
            <p:cNvPr id="45" name="Picture 4" descr="Image result for vmware icon transparent">
              <a:extLst>
                <a:ext uri="{FF2B5EF4-FFF2-40B4-BE49-F238E27FC236}">
                  <a16:creationId xmlns:a16="http://schemas.microsoft.com/office/drawing/2014/main" id="{0F6A43E7-8692-4C4B-9F60-7EBF355E1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aws transparent icon">
              <a:extLst>
                <a:ext uri="{FF2B5EF4-FFF2-40B4-BE49-F238E27FC236}">
                  <a16:creationId xmlns:a16="http://schemas.microsoft.com/office/drawing/2014/main" id="{B28189C8-6AE3-4CE6-AA30-703C2D25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C74CA86E-D858-4A87-AFA8-606683E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1A810E71-1B64-48A3-AAB8-1E277BA98FD1}"/>
              </a:ext>
            </a:extLst>
          </p:cNvPr>
          <p:cNvSpPr txBox="1"/>
          <p:nvPr/>
        </p:nvSpPr>
        <p:spPr>
          <a:xfrm>
            <a:off x="479254" y="1011233"/>
            <a:ext cx="10105051" cy="406260"/>
          </a:xfrm>
          <a:prstGeom prst="rect">
            <a:avLst/>
          </a:prstGeom>
          <a:noFill/>
        </p:spPr>
        <p:txBody>
          <a:bodyPr wrap="square" rtlCol="0">
            <a:spAutoFit/>
          </a:bodyPr>
          <a:lstStyle/>
          <a:p>
            <a:pPr defTabSz="914378"/>
            <a:r>
              <a:rPr lang="en-US" sz="2000" i="1">
                <a:solidFill>
                  <a:srgbClr val="0078D4"/>
                </a:solidFill>
                <a:latin typeface="Segoe" panose="020B0502040504020203" pitchFamily="34" charset="0"/>
                <a:cs typeface="Segoe UI Semilight" panose="020B0402040204020203" pitchFamily="34" charset="0"/>
              </a:rPr>
              <a:t>VMware, Hyper-V, AWS, GCP, Physical Servers</a:t>
            </a:r>
          </a:p>
        </p:txBody>
      </p:sp>
      <p:pic>
        <p:nvPicPr>
          <p:cNvPr id="40" name="Picture 4" descr="Image result for hyper-v logo transparent">
            <a:extLst>
              <a:ext uri="{FF2B5EF4-FFF2-40B4-BE49-F238E27FC236}">
                <a16:creationId xmlns:a16="http://schemas.microsoft.com/office/drawing/2014/main" id="{D4B76A8F-676A-449D-8D9B-CD0745098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85" y="6072320"/>
            <a:ext cx="1106858" cy="47436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CC5554D6-1C05-41A8-B7C7-89E94F4CD373}"/>
              </a:ext>
            </a:extLst>
          </p:cNvPr>
          <p:cNvSpPr/>
          <p:nvPr/>
        </p:nvSpPr>
        <p:spPr bwMode="auto">
          <a:xfrm>
            <a:off x="7353212" y="589510"/>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panose="020B0502040504020203" pitchFamily="34" charset="0"/>
                <a:ea typeface="Segoe UI" pitchFamily="34" charset="0"/>
                <a:cs typeface="Segoe UI" pitchFamily="34" charset="0"/>
              </a:rPr>
              <a:t>Expand workload architecture options w/ broaden tooling</a:t>
            </a:r>
          </a:p>
        </p:txBody>
      </p:sp>
      <p:sp>
        <p:nvSpPr>
          <p:cNvPr id="51" name="arrow" title="Icon of an arrow">
            <a:extLst>
              <a:ext uri="{FF2B5EF4-FFF2-40B4-BE49-F238E27FC236}">
                <a16:creationId xmlns:a16="http://schemas.microsoft.com/office/drawing/2014/main" id="{067CEFE8-CC5A-3145-A66B-E7F8E4BA621C}"/>
              </a:ext>
            </a:extLst>
          </p:cNvPr>
          <p:cNvSpPr>
            <a:spLocks noChangeAspect="1" noEditPoints="1"/>
          </p:cNvSpPr>
          <p:nvPr/>
        </p:nvSpPr>
        <p:spPr bwMode="auto">
          <a:xfrm rot="16200000">
            <a:off x="2378410" y="3770266"/>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52" name="cloud" title="Icon of a cloud">
            <a:extLst>
              <a:ext uri="{FF2B5EF4-FFF2-40B4-BE49-F238E27FC236}">
                <a16:creationId xmlns:a16="http://schemas.microsoft.com/office/drawing/2014/main" id="{475C1861-A5C5-DC49-AE00-6CEB91B7BF7E}"/>
              </a:ext>
            </a:extLst>
          </p:cNvPr>
          <p:cNvSpPr>
            <a:spLocks noChangeAspect="1"/>
          </p:cNvSpPr>
          <p:nvPr/>
        </p:nvSpPr>
        <p:spPr bwMode="auto">
          <a:xfrm>
            <a:off x="1260448" y="1814905"/>
            <a:ext cx="2624554" cy="16720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53" name="graph_9" title="Icon of a line chart with connected circles at varying points">
            <a:extLst>
              <a:ext uri="{FF2B5EF4-FFF2-40B4-BE49-F238E27FC236}">
                <a16:creationId xmlns:a16="http://schemas.microsoft.com/office/drawing/2014/main" id="{C3C2E01C-EA0E-8245-A7FE-DE9A73246CC5}"/>
              </a:ext>
            </a:extLst>
          </p:cNvPr>
          <p:cNvSpPr>
            <a:spLocks noChangeAspect="1" noEditPoints="1"/>
          </p:cNvSpPr>
          <p:nvPr/>
        </p:nvSpPr>
        <p:spPr bwMode="auto">
          <a:xfrm>
            <a:off x="1848467" y="2725086"/>
            <a:ext cx="397427" cy="35861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54" name="Financial_E7BB" title="Icon of a chart made of vertical lines with a line tracing the top of each, turning into an arrow pointing up">
            <a:extLst>
              <a:ext uri="{FF2B5EF4-FFF2-40B4-BE49-F238E27FC236}">
                <a16:creationId xmlns:a16="http://schemas.microsoft.com/office/drawing/2014/main" id="{A8ACB730-450D-3345-954C-C75A4049027D}"/>
              </a:ext>
            </a:extLst>
          </p:cNvPr>
          <p:cNvSpPr>
            <a:spLocks noChangeAspect="1" noEditPoints="1"/>
          </p:cNvSpPr>
          <p:nvPr/>
        </p:nvSpPr>
        <p:spPr bwMode="auto">
          <a:xfrm>
            <a:off x="2833912" y="2725086"/>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56" name="graph_4" title="Icon of a pie chart">
            <a:extLst>
              <a:ext uri="{FF2B5EF4-FFF2-40B4-BE49-F238E27FC236}">
                <a16:creationId xmlns:a16="http://schemas.microsoft.com/office/drawing/2014/main" id="{28FC8051-0136-C944-A26D-176ACA3A5550}"/>
              </a:ext>
            </a:extLst>
          </p:cNvPr>
          <p:cNvSpPr>
            <a:spLocks noChangeAspect="1" noEditPoints="1"/>
          </p:cNvSpPr>
          <p:nvPr/>
        </p:nvSpPr>
        <p:spPr bwMode="auto">
          <a:xfrm>
            <a:off x="2393418" y="2197562"/>
            <a:ext cx="360103" cy="35861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59" name="monitor" title="Icon of a monitor">
            <a:extLst>
              <a:ext uri="{FF2B5EF4-FFF2-40B4-BE49-F238E27FC236}">
                <a16:creationId xmlns:a16="http://schemas.microsoft.com/office/drawing/2014/main" id="{A09CE39B-EFAD-BC41-840B-BAA9D910A8D0}"/>
              </a:ext>
            </a:extLst>
          </p:cNvPr>
          <p:cNvSpPr>
            <a:spLocks noChangeAspect="1" noEditPoints="1"/>
          </p:cNvSpPr>
          <p:nvPr/>
        </p:nvSpPr>
        <p:spPr bwMode="auto">
          <a:xfrm>
            <a:off x="1598910" y="4412147"/>
            <a:ext cx="1871758" cy="143450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531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 presetClass="entr" presetSubtype="4" fill="hold" nodeType="withEffect">
                                  <p:stCondLst>
                                    <p:cond delay="0"/>
                                  </p:stCondLst>
                                  <p:childTnLst>
                                    <p:set>
                                      <p:cBhvr>
                                        <p:cTn id="18" dur="1" fill="hold">
                                          <p:stCondLst>
                                            <p:cond delay="0"/>
                                          </p:stCondLst>
                                        </p:cTn>
                                        <p:tgtEl>
                                          <p:spTgt spid="178">
                                            <p:txEl>
                                              <p:pRg st="0" end="0"/>
                                            </p:txEl>
                                          </p:spTgt>
                                        </p:tgtEl>
                                        <p:attrNameLst>
                                          <p:attrName>style.visibility</p:attrName>
                                        </p:attrNameLst>
                                      </p:cBhvr>
                                      <p:to>
                                        <p:strVal val="visible"/>
                                      </p:to>
                                    </p:set>
                                    <p:anim calcmode="lin" valueType="num">
                                      <p:cBhvr additive="base">
                                        <p:cTn id="19"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8">
                                            <p:txEl>
                                              <p:pRg st="2" end="2"/>
                                            </p:txEl>
                                          </p:spTgt>
                                        </p:tgtEl>
                                        <p:attrNameLst>
                                          <p:attrName>style.visibility</p:attrName>
                                        </p:attrNameLst>
                                      </p:cBhvr>
                                      <p:to>
                                        <p:strVal val="visible"/>
                                      </p:to>
                                    </p:set>
                                    <p:anim calcmode="lin" valueType="num">
                                      <p:cBhvr additive="base">
                                        <p:cTn id="23" dur="500" fill="hold"/>
                                        <p:tgtEl>
                                          <p:spTgt spid="17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8">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78">
                                            <p:txEl>
                                              <p:pRg st="4" end="4"/>
                                            </p:txEl>
                                          </p:spTgt>
                                        </p:tgtEl>
                                        <p:attrNameLst>
                                          <p:attrName>style.visibility</p:attrName>
                                        </p:attrNameLst>
                                      </p:cBhvr>
                                      <p:to>
                                        <p:strVal val="visible"/>
                                      </p:to>
                                    </p:set>
                                    <p:anim calcmode="lin" valueType="num">
                                      <p:cBhvr additive="base">
                                        <p:cTn id="28" dur="500" fill="hold"/>
                                        <p:tgtEl>
                                          <p:spTgt spid="17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a:xfrm>
            <a:off x="584278" y="457242"/>
            <a:ext cx="11275398" cy="984872"/>
          </a:xfrm>
        </p:spPr>
        <p:txBody>
          <a:bodyPr/>
          <a:lstStyle/>
          <a:p>
            <a:r>
              <a:rPr lang="en-US" sz="3530" b="1">
                <a:latin typeface="Segoe Semibold" panose="020B0502040504020203" pitchFamily="34" charset="0"/>
              </a:rPr>
              <a:t>Example: Migrate &amp; Modernize</a:t>
            </a:r>
          </a:p>
        </p:txBody>
      </p:sp>
      <p:sp>
        <p:nvSpPr>
          <p:cNvPr id="54" name="TextBox 53">
            <a:extLst>
              <a:ext uri="{FF2B5EF4-FFF2-40B4-BE49-F238E27FC236}">
                <a16:creationId xmlns:a16="http://schemas.microsoft.com/office/drawing/2014/main" id="{1973C4FC-563B-4C7C-9BED-EBBFCC48E8AA}"/>
              </a:ext>
            </a:extLst>
          </p:cNvPr>
          <p:cNvSpPr txBox="1"/>
          <p:nvPr/>
        </p:nvSpPr>
        <p:spPr>
          <a:xfrm>
            <a:off x="5331539" y="2661596"/>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Site Recovery </a:t>
            </a:r>
          </a:p>
        </p:txBody>
      </p:sp>
      <p:sp>
        <p:nvSpPr>
          <p:cNvPr id="55" name="TextBox 54">
            <a:extLst>
              <a:ext uri="{FF2B5EF4-FFF2-40B4-BE49-F238E27FC236}">
                <a16:creationId xmlns:a16="http://schemas.microsoft.com/office/drawing/2014/main" id="{CD0853A3-C0CC-45CC-8CB5-FEF15ED4EA2F}"/>
              </a:ext>
            </a:extLst>
          </p:cNvPr>
          <p:cNvSpPr txBox="1"/>
          <p:nvPr/>
        </p:nvSpPr>
        <p:spPr>
          <a:xfrm>
            <a:off x="5430083" y="4622565"/>
            <a:ext cx="1439486" cy="592077"/>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Database Migration Service</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25" y="1334500"/>
            <a:ext cx="1027895"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836" y="1317589"/>
            <a:ext cx="1843812"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89" y="1880408"/>
            <a:ext cx="4621591" cy="3810230"/>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noFill/>
            <a:ln w="19050">
              <a:solidFill>
                <a:srgbClr val="20BD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VMware</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2000">
                  <a:solidFill>
                    <a:srgbClr val="FFFFFF"/>
                  </a:solidFill>
                  <a:latin typeface="Segoe" panose="020B0502040504020203" pitchFamily="34" charset="0"/>
                  <a:ea typeface="Segoe UI" pitchFamily="34" charset="0"/>
                  <a:cs typeface="Segoe UI" pitchFamily="34" charset="0"/>
                </a:rPr>
                <a:t>LOB App</a:t>
              </a:r>
              <a:endParaRPr lang="en-US" sz="2400">
                <a:solidFill>
                  <a:srgbClr val="FFFFFF"/>
                </a:solidFill>
                <a:latin typeface="Segoe" panose="020B0502040504020203" pitchFamily="34" charset="0"/>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Windows Server 2008 R2</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SQL Server 2008 R2</a:t>
              </a:r>
            </a:p>
          </p:txBody>
        </p:sp>
      </p:grpSp>
      <p:sp>
        <p:nvSpPr>
          <p:cNvPr id="59" name="Rectangle 58">
            <a:extLst>
              <a:ext uri="{FF2B5EF4-FFF2-40B4-BE49-F238E27FC236}">
                <a16:creationId xmlns:a16="http://schemas.microsoft.com/office/drawing/2014/main" id="{02AD517A-8AE2-4603-B3F4-7975BE94B308}"/>
              </a:ext>
            </a:extLst>
          </p:cNvPr>
          <p:cNvSpPr/>
          <p:nvPr/>
        </p:nvSpPr>
        <p:spPr bwMode="auto">
          <a:xfrm>
            <a:off x="6991152" y="1880407"/>
            <a:ext cx="4202409" cy="3810229"/>
          </a:xfrm>
          <a:prstGeom prst="rect">
            <a:avLst/>
          </a:prstGeom>
          <a:solidFill>
            <a:srgbClr val="137AD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solidFill>
                  <a:srgbClr val="FFFFFF"/>
                </a:solidFill>
                <a:latin typeface="Segoe" panose="020B0502040504020203" pitchFamily="34" charset="0"/>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199091" y="3616791"/>
            <a:ext cx="3807285" cy="758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SQL Database Managed Instance</a:t>
            </a:r>
          </a:p>
          <a:p>
            <a:pPr defTabSz="932483" fontAlgn="base">
              <a:lnSpc>
                <a:spcPct val="90000"/>
              </a:lnSpc>
              <a:spcBef>
                <a:spcPct val="0"/>
              </a:spcBef>
              <a:spcAft>
                <a:spcPct val="0"/>
              </a:spcAft>
              <a:defRPr/>
            </a:pPr>
            <a:endParaRPr lang="en-US" sz="1200">
              <a:solidFill>
                <a:srgbClr val="1A1A1A"/>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EC851143-25D9-41DB-8CB9-30BF07A6F717}"/>
              </a:ext>
            </a:extLst>
          </p:cNvPr>
          <p:cNvSpPr/>
          <p:nvPr/>
        </p:nvSpPr>
        <p:spPr bwMode="auto">
          <a:xfrm>
            <a:off x="7199089" y="2665594"/>
            <a:ext cx="3807284" cy="7586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p:txBody>
      </p:sp>
      <p:sp>
        <p:nvSpPr>
          <p:cNvPr id="6" name="TextBox 5">
            <a:extLst>
              <a:ext uri="{FF2B5EF4-FFF2-40B4-BE49-F238E27FC236}">
                <a16:creationId xmlns:a16="http://schemas.microsoft.com/office/drawing/2014/main" id="{4A6B2F97-776E-4C5F-B0A3-04FBA428654E}"/>
              </a:ext>
            </a:extLst>
          </p:cNvPr>
          <p:cNvSpPr txBox="1"/>
          <p:nvPr/>
        </p:nvSpPr>
        <p:spPr>
          <a:xfrm>
            <a:off x="3989084" y="6196332"/>
            <a:ext cx="4622785" cy="246253"/>
          </a:xfrm>
          <a:prstGeom prst="rect">
            <a:avLst/>
          </a:prstGeom>
          <a:noFill/>
        </p:spPr>
        <p:txBody>
          <a:bodyPr wrap="non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Documentation: </a:t>
            </a:r>
            <a:r>
              <a:rPr lang="en-US" sz="1600">
                <a:gradFill>
                  <a:gsLst>
                    <a:gs pos="2917">
                      <a:srgbClr val="1A1A1A"/>
                    </a:gs>
                    <a:gs pos="30000">
                      <a:srgbClr val="1A1A1A"/>
                    </a:gs>
                  </a:gsLst>
                  <a:lin ang="5400000" scaled="0"/>
                </a:gradFill>
                <a:latin typeface="Segoe" panose="020B0502040504020203" pitchFamily="34" charset="0"/>
                <a:hlinkClick r:id="rId3"/>
              </a:rPr>
              <a:t>https://aka.ms/rehostapp_model1</a:t>
            </a:r>
            <a:r>
              <a:rPr lang="en-US" sz="1600">
                <a:gradFill>
                  <a:gsLst>
                    <a:gs pos="2917">
                      <a:srgbClr val="1A1A1A"/>
                    </a:gs>
                    <a:gs pos="30000">
                      <a:srgbClr val="1A1A1A"/>
                    </a:gs>
                  </a:gsLst>
                  <a:lin ang="5400000" scaled="0"/>
                </a:gradFill>
                <a:latin typeface="Segoe" panose="020B0502040504020203" pitchFamily="34" charset="0"/>
              </a:rPr>
              <a:t>  </a:t>
            </a:r>
          </a:p>
        </p:txBody>
      </p:sp>
      <p:sp>
        <p:nvSpPr>
          <p:cNvPr id="64" name="Rectangle 63">
            <a:extLst>
              <a:ext uri="{FF2B5EF4-FFF2-40B4-BE49-F238E27FC236}">
                <a16:creationId xmlns:a16="http://schemas.microsoft.com/office/drawing/2014/main" id="{0DDCF8B6-1CBF-476C-BF4A-9B344C63AEBD}"/>
              </a:ext>
            </a:extLst>
          </p:cNvPr>
          <p:cNvSpPr/>
          <p:nvPr/>
        </p:nvSpPr>
        <p:spPr bwMode="auto">
          <a:xfrm>
            <a:off x="7353212" y="592135"/>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panose="020B0502040504020203" pitchFamily="34" charset="0"/>
                <a:ea typeface="Segoe UI" pitchFamily="34" charset="0"/>
                <a:cs typeface="Segoe UI" pitchFamily="34" charset="0"/>
              </a:rPr>
              <a:t>Expand workload architecture options w/ broaden tooling</a:t>
            </a:r>
          </a:p>
        </p:txBody>
      </p:sp>
      <p:sp>
        <p:nvSpPr>
          <p:cNvPr id="66" name="Database_EFC7" title="Icon of a cylinder">
            <a:extLst>
              <a:ext uri="{FF2B5EF4-FFF2-40B4-BE49-F238E27FC236}">
                <a16:creationId xmlns:a16="http://schemas.microsoft.com/office/drawing/2014/main" id="{BA49BE2E-24AF-194A-A546-3AFAA3BD9BE4}"/>
              </a:ext>
            </a:extLst>
          </p:cNvPr>
          <p:cNvSpPr>
            <a:spLocks noChangeAspect="1" noEditPoints="1"/>
          </p:cNvSpPr>
          <p:nvPr/>
        </p:nvSpPr>
        <p:spPr bwMode="auto">
          <a:xfrm>
            <a:off x="3784923" y="4497406"/>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67" name="server" title="Icon of a server tower">
            <a:extLst>
              <a:ext uri="{FF2B5EF4-FFF2-40B4-BE49-F238E27FC236}">
                <a16:creationId xmlns:a16="http://schemas.microsoft.com/office/drawing/2014/main" id="{77DE54BE-0BA1-434E-9B1C-A5995BD28AD9}"/>
              </a:ext>
            </a:extLst>
          </p:cNvPr>
          <p:cNvSpPr>
            <a:spLocks noChangeAspect="1" noEditPoints="1"/>
          </p:cNvSpPr>
          <p:nvPr/>
        </p:nvSpPr>
        <p:spPr bwMode="auto">
          <a:xfrm>
            <a:off x="3596116"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0" name="server" title="Icon of a server tower">
            <a:extLst>
              <a:ext uri="{FF2B5EF4-FFF2-40B4-BE49-F238E27FC236}">
                <a16:creationId xmlns:a16="http://schemas.microsoft.com/office/drawing/2014/main" id="{3A89E501-5F56-E94E-AD3D-B708435C2223}"/>
              </a:ext>
            </a:extLst>
          </p:cNvPr>
          <p:cNvSpPr>
            <a:spLocks noChangeAspect="1" noEditPoints="1"/>
          </p:cNvSpPr>
          <p:nvPr/>
        </p:nvSpPr>
        <p:spPr bwMode="auto">
          <a:xfrm>
            <a:off x="3856401"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6" name="server" title="Icon of a server tower">
            <a:extLst>
              <a:ext uri="{FF2B5EF4-FFF2-40B4-BE49-F238E27FC236}">
                <a16:creationId xmlns:a16="http://schemas.microsoft.com/office/drawing/2014/main" id="{44A02F73-AAF4-734D-AFEA-D06610CC67DA}"/>
              </a:ext>
            </a:extLst>
          </p:cNvPr>
          <p:cNvSpPr>
            <a:spLocks noChangeAspect="1" noEditPoints="1"/>
          </p:cNvSpPr>
          <p:nvPr/>
        </p:nvSpPr>
        <p:spPr bwMode="auto">
          <a:xfrm>
            <a:off x="4116687"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15" name="Database_EFC7" title="Icon of a cylinder">
            <a:extLst>
              <a:ext uri="{FF2B5EF4-FFF2-40B4-BE49-F238E27FC236}">
                <a16:creationId xmlns:a16="http://schemas.microsoft.com/office/drawing/2014/main" id="{4EB62195-7F44-D64D-ACD2-6972548ABE56}"/>
              </a:ext>
            </a:extLst>
          </p:cNvPr>
          <p:cNvSpPr>
            <a:spLocks noChangeAspect="1" noEditPoints="1"/>
          </p:cNvSpPr>
          <p:nvPr/>
        </p:nvSpPr>
        <p:spPr bwMode="auto">
          <a:xfrm>
            <a:off x="10253502" y="3784031"/>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116" name="monitor" title="Icon of a monitor">
            <a:extLst>
              <a:ext uri="{FF2B5EF4-FFF2-40B4-BE49-F238E27FC236}">
                <a16:creationId xmlns:a16="http://schemas.microsoft.com/office/drawing/2014/main" id="{6FC5935C-7A57-284C-A879-70488BA62E3E}"/>
              </a:ext>
            </a:extLst>
          </p:cNvPr>
          <p:cNvSpPr>
            <a:spLocks noChangeAspect="1" noEditPoints="1"/>
          </p:cNvSpPr>
          <p:nvPr/>
        </p:nvSpPr>
        <p:spPr bwMode="auto">
          <a:xfrm>
            <a:off x="10135153" y="2871618"/>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118" name="Database_EFC7" title="Icon of a cylinder">
            <a:extLst>
              <a:ext uri="{FF2B5EF4-FFF2-40B4-BE49-F238E27FC236}">
                <a16:creationId xmlns:a16="http://schemas.microsoft.com/office/drawing/2014/main" id="{C6371743-775F-D54B-A36B-27C136C25564}"/>
              </a:ext>
            </a:extLst>
          </p:cNvPr>
          <p:cNvSpPr>
            <a:spLocks noChangeAspect="1" noEditPoints="1"/>
          </p:cNvSpPr>
          <p:nvPr/>
        </p:nvSpPr>
        <p:spPr bwMode="auto">
          <a:xfrm>
            <a:off x="5944330" y="4246761"/>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119" name="arrow" title="Icon of an arrow">
            <a:extLst>
              <a:ext uri="{FF2B5EF4-FFF2-40B4-BE49-F238E27FC236}">
                <a16:creationId xmlns:a16="http://schemas.microsoft.com/office/drawing/2014/main" id="{1706125E-6676-B244-8A2C-9F9683647C27}"/>
              </a:ext>
            </a:extLst>
          </p:cNvPr>
          <p:cNvSpPr>
            <a:spLocks noChangeAspect="1" noEditPoints="1"/>
          </p:cNvSpPr>
          <p:nvPr/>
        </p:nvSpPr>
        <p:spPr bwMode="auto">
          <a:xfrm rot="16200000">
            <a:off x="5928732" y="3995864"/>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0" name="arrow" title="Icon of an arrow">
            <a:extLst>
              <a:ext uri="{FF2B5EF4-FFF2-40B4-BE49-F238E27FC236}">
                <a16:creationId xmlns:a16="http://schemas.microsoft.com/office/drawing/2014/main" id="{7B6FA84F-8507-3E46-8DA4-9F2DB87E19F3}"/>
              </a:ext>
            </a:extLst>
          </p:cNvPr>
          <p:cNvSpPr>
            <a:spLocks noChangeAspect="1" noEditPoints="1"/>
          </p:cNvSpPr>
          <p:nvPr/>
        </p:nvSpPr>
        <p:spPr bwMode="auto">
          <a:xfrm>
            <a:off x="5880532" y="3272850"/>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1" name="arrow_18" title="Icon of a tightly curved arrow pointing to the right">
            <a:extLst>
              <a:ext uri="{FF2B5EF4-FFF2-40B4-BE49-F238E27FC236}">
                <a16:creationId xmlns:a16="http://schemas.microsoft.com/office/drawing/2014/main" id="{E6AA9560-778E-7645-AA45-E1C3C855D66D}"/>
              </a:ext>
            </a:extLst>
          </p:cNvPr>
          <p:cNvSpPr>
            <a:spLocks noChangeAspect="1" noEditPoints="1"/>
          </p:cNvSpPr>
          <p:nvPr/>
        </p:nvSpPr>
        <p:spPr bwMode="auto">
          <a:xfrm flipH="1">
            <a:off x="5700724" y="1966029"/>
            <a:ext cx="346009" cy="50328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2" name="cloud" title="Icon of a cloud">
            <a:extLst>
              <a:ext uri="{FF2B5EF4-FFF2-40B4-BE49-F238E27FC236}">
                <a16:creationId xmlns:a16="http://schemas.microsoft.com/office/drawing/2014/main" id="{24EC262F-2576-B04A-81F9-D9EDB94F44B0}"/>
              </a:ext>
            </a:extLst>
          </p:cNvPr>
          <p:cNvSpPr>
            <a:spLocks noChangeAspect="1"/>
          </p:cNvSpPr>
          <p:nvPr/>
        </p:nvSpPr>
        <p:spPr bwMode="auto">
          <a:xfrm>
            <a:off x="5730245" y="2151236"/>
            <a:ext cx="692018" cy="4408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Semilight"/>
            </a:endParaRPr>
          </a:p>
        </p:txBody>
      </p:sp>
      <p:sp>
        <p:nvSpPr>
          <p:cNvPr id="123" name="TextBox 122">
            <a:extLst>
              <a:ext uri="{FF2B5EF4-FFF2-40B4-BE49-F238E27FC236}">
                <a16:creationId xmlns:a16="http://schemas.microsoft.com/office/drawing/2014/main" id="{85380D2F-B34B-494B-9E60-9833A87395B8}"/>
              </a:ext>
            </a:extLst>
          </p:cNvPr>
          <p:cNvSpPr txBox="1"/>
          <p:nvPr/>
        </p:nvSpPr>
        <p:spPr>
          <a:xfrm>
            <a:off x="1587372" y="6110653"/>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panose="020B0502040504020203" pitchFamily="34" charset="0"/>
                <a:cs typeface="Segoe UI" panose="020B0502040204020203" pitchFamily="34" charset="0"/>
              </a:rPr>
              <a:t>Azure Migrate</a:t>
            </a:r>
          </a:p>
        </p:txBody>
      </p:sp>
      <p:sp>
        <p:nvSpPr>
          <p:cNvPr id="124" name="arrow" title="Icon of an arrow">
            <a:extLst>
              <a:ext uri="{FF2B5EF4-FFF2-40B4-BE49-F238E27FC236}">
                <a16:creationId xmlns:a16="http://schemas.microsoft.com/office/drawing/2014/main" id="{63D26B88-B9DD-5049-94A7-EED8DA8435AA}"/>
              </a:ext>
            </a:extLst>
          </p:cNvPr>
          <p:cNvSpPr>
            <a:spLocks noChangeAspect="1" noEditPoints="1"/>
          </p:cNvSpPr>
          <p:nvPr/>
        </p:nvSpPr>
        <p:spPr bwMode="auto">
          <a:xfrm rot="18900000">
            <a:off x="1410877" y="6137974"/>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5" name="arrow" title="Icon of an arrow">
            <a:extLst>
              <a:ext uri="{FF2B5EF4-FFF2-40B4-BE49-F238E27FC236}">
                <a16:creationId xmlns:a16="http://schemas.microsoft.com/office/drawing/2014/main" id="{48062196-5EE2-CD43-B9A3-3AC596EDF13A}"/>
              </a:ext>
            </a:extLst>
          </p:cNvPr>
          <p:cNvSpPr>
            <a:spLocks noChangeAspect="1" noEditPoints="1"/>
          </p:cNvSpPr>
          <p:nvPr/>
        </p:nvSpPr>
        <p:spPr bwMode="auto">
          <a:xfrm rot="18900000">
            <a:off x="1173522" y="6155274"/>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6" name="arrow" title="Icon of an arrow">
            <a:extLst>
              <a:ext uri="{FF2B5EF4-FFF2-40B4-BE49-F238E27FC236}">
                <a16:creationId xmlns:a16="http://schemas.microsoft.com/office/drawing/2014/main" id="{2F9FE554-6296-B540-B860-27A854A177EE}"/>
              </a:ext>
            </a:extLst>
          </p:cNvPr>
          <p:cNvSpPr>
            <a:spLocks noChangeAspect="1" noEditPoints="1"/>
          </p:cNvSpPr>
          <p:nvPr/>
        </p:nvSpPr>
        <p:spPr bwMode="auto">
          <a:xfrm rot="18900000">
            <a:off x="1337405" y="6386637"/>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4144858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3">
            <a:extLst>
              <a:ext uri="{FF2B5EF4-FFF2-40B4-BE49-F238E27FC236}">
                <a16:creationId xmlns:a16="http://schemas.microsoft.com/office/drawing/2014/main" id="{9479E7DA-D284-451C-B428-E1B036ED8631}"/>
              </a:ext>
            </a:extLst>
          </p:cNvPr>
          <p:cNvSpPr>
            <a:spLocks noGrp="1"/>
          </p:cNvSpPr>
          <p:nvPr>
            <p:ph type="title"/>
          </p:nvPr>
        </p:nvSpPr>
        <p:spPr>
          <a:xfrm>
            <a:off x="584278" y="457243"/>
            <a:ext cx="11275398" cy="543177"/>
          </a:xfrm>
        </p:spPr>
        <p:txBody>
          <a:bodyPr/>
          <a:lstStyle/>
          <a:p>
            <a:r>
              <a:rPr lang="en-US" sz="3530" b="1">
                <a:latin typeface="Segoe Semibold" panose="020B0502040504020203" pitchFamily="34" charset="0"/>
              </a:rPr>
              <a:t>Azure Migrate – Database Migration</a:t>
            </a:r>
          </a:p>
        </p:txBody>
      </p:sp>
      <p:sp>
        <p:nvSpPr>
          <p:cNvPr id="78" name="Text Placeholder 4">
            <a:extLst>
              <a:ext uri="{FF2B5EF4-FFF2-40B4-BE49-F238E27FC236}">
                <a16:creationId xmlns:a16="http://schemas.microsoft.com/office/drawing/2014/main" id="{1B566688-A7C1-463F-BA7B-A3FC8A16B6CE}"/>
              </a:ext>
            </a:extLst>
          </p:cNvPr>
          <p:cNvSpPr txBox="1">
            <a:spLocks/>
          </p:cNvSpPr>
          <p:nvPr/>
        </p:nvSpPr>
        <p:spPr>
          <a:xfrm>
            <a:off x="5962706" y="1391851"/>
            <a:ext cx="5875202" cy="5324460"/>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Seamless, </a:t>
            </a:r>
            <a:r>
              <a:rPr lang="en-US" sz="2353" b="1">
                <a:solidFill>
                  <a:srgbClr val="0078D4"/>
                </a:solidFill>
                <a:latin typeface="Segoe" panose="020B0502040504020203" pitchFamily="34" charset="0"/>
              </a:rPr>
              <a:t>end-to-end solution </a:t>
            </a:r>
            <a:r>
              <a:rPr lang="en-US" sz="2353">
                <a:gradFill>
                  <a:gsLst>
                    <a:gs pos="1250">
                      <a:srgbClr val="1A1A1A"/>
                    </a:gs>
                    <a:gs pos="100000">
                      <a:srgbClr val="1A1A1A"/>
                    </a:gs>
                  </a:gsLst>
                  <a:lin ang="5400000" scaled="0"/>
                </a:gradFill>
                <a:latin typeface="Segoe" panose="020B0502040504020203" pitchFamily="34" charset="0"/>
              </a:rPr>
              <a:t>for moving databases to the cloud from on-premises and AWS RDS</a:t>
            </a:r>
          </a:p>
          <a:p>
            <a:pPr marL="514357" indent="-514357" defTabSz="932574">
              <a:spcAft>
                <a:spcPts val="612"/>
              </a:spcAft>
              <a:buFont typeface="+mj-lt"/>
              <a:buAutoNum type="arabicPeriod"/>
              <a:defRPr/>
            </a:pPr>
            <a:r>
              <a:rPr lang="en-US" sz="2353">
                <a:gradFill>
                  <a:gsLst>
                    <a:gs pos="2917">
                      <a:srgbClr val="1A1A1A"/>
                    </a:gs>
                    <a:gs pos="30000">
                      <a:srgbClr val="1A1A1A"/>
                    </a:gs>
                  </a:gsLst>
                  <a:lin ang="5400000" scaled="0"/>
                </a:gradFill>
                <a:latin typeface="Segoe" panose="020B0502040504020203" pitchFamily="34" charset="0"/>
              </a:rPr>
              <a:t>Assessments across various database targets including </a:t>
            </a:r>
            <a:r>
              <a:rPr lang="en-US" sz="2353" b="1">
                <a:solidFill>
                  <a:srgbClr val="0078D4"/>
                </a:solidFill>
                <a:latin typeface="Segoe" panose="020B0502040504020203" pitchFamily="34" charset="0"/>
              </a:rPr>
              <a:t>Azure SQL Database </a:t>
            </a:r>
            <a:r>
              <a:rPr lang="en-US" sz="2353">
                <a:gradFill>
                  <a:gsLst>
                    <a:gs pos="2917">
                      <a:srgbClr val="1A1A1A"/>
                    </a:gs>
                    <a:gs pos="30000">
                      <a:srgbClr val="1A1A1A"/>
                    </a:gs>
                  </a:gsLst>
                  <a:lin ang="5400000" scaled="0"/>
                </a:gradFill>
                <a:latin typeface="Segoe" panose="020B0502040504020203" pitchFamily="34" charset="0"/>
              </a:rPr>
              <a:t>and </a:t>
            </a:r>
            <a:r>
              <a:rPr lang="en-US" sz="2353" b="1">
                <a:solidFill>
                  <a:srgbClr val="0078D4"/>
                </a:solidFill>
                <a:latin typeface="Segoe" panose="020B0502040504020203" pitchFamily="34" charset="0"/>
              </a:rPr>
              <a:t>Managed Instance </a:t>
            </a:r>
            <a:endParaRPr lang="en-US" sz="2353">
              <a:gradFill>
                <a:gsLst>
                  <a:gs pos="1250">
                    <a:srgbClr val="1A1A1A"/>
                  </a:gs>
                  <a:gs pos="100000">
                    <a:srgbClr val="1A1A1A"/>
                  </a:gs>
                </a:gsLst>
                <a:lin ang="5400000" scaled="0"/>
              </a:gradFill>
              <a:latin typeface="Segoe" panose="020B0502040504020203" pitchFamily="34" charset="0"/>
            </a:endParaRPr>
          </a:p>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Achieve </a:t>
            </a:r>
            <a:r>
              <a:rPr lang="en-US" sz="2353" b="1">
                <a:solidFill>
                  <a:srgbClr val="0078D4"/>
                </a:solidFill>
                <a:latin typeface="Segoe" panose="020B0502040504020203" pitchFamily="34" charset="0"/>
              </a:rPr>
              <a:t>near-zero downtime </a:t>
            </a:r>
            <a:r>
              <a:rPr lang="en-US" sz="2353">
                <a:gradFill>
                  <a:gsLst>
                    <a:gs pos="1250">
                      <a:srgbClr val="1A1A1A"/>
                    </a:gs>
                    <a:gs pos="100000">
                      <a:srgbClr val="1A1A1A"/>
                    </a:gs>
                  </a:gsLst>
                  <a:lin ang="5400000" scaled="0"/>
                </a:gradFill>
                <a:latin typeface="Segoe" panose="020B0502040504020203" pitchFamily="34" charset="0"/>
              </a:rPr>
              <a:t>as you migrate your business-critical applications</a:t>
            </a:r>
          </a:p>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Migrate </a:t>
            </a:r>
            <a:r>
              <a:rPr lang="en-US" sz="2353" b="1">
                <a:solidFill>
                  <a:srgbClr val="0078D4"/>
                </a:solidFill>
                <a:latin typeface="Segoe" panose="020B0502040504020203" pitchFamily="34" charset="0"/>
              </a:rPr>
              <a:t>at scale from multiple sources</a:t>
            </a:r>
            <a:r>
              <a:rPr lang="en-US" sz="2353">
                <a:gradFill>
                  <a:gsLst>
                    <a:gs pos="1250">
                      <a:srgbClr val="1A1A1A"/>
                    </a:gs>
                    <a:gs pos="100000">
                      <a:srgbClr val="1A1A1A"/>
                    </a:gs>
                  </a:gsLst>
                  <a:lin ang="5400000" scaled="0"/>
                </a:gradFill>
                <a:latin typeface="Segoe" panose="020B0502040504020203" pitchFamily="34" charset="0"/>
              </a:rPr>
              <a:t> to your target database</a:t>
            </a:r>
          </a:p>
          <a:p>
            <a:pPr defTabSz="932754"/>
            <a:endParaRPr lang="en-US" sz="2353">
              <a:gradFill>
                <a:gsLst>
                  <a:gs pos="1250">
                    <a:srgbClr val="1A1A1A"/>
                  </a:gs>
                  <a:gs pos="100000">
                    <a:srgbClr val="1A1A1A"/>
                  </a:gs>
                </a:gsLst>
                <a:lin ang="5400000" scaled="0"/>
              </a:gradFill>
              <a:latin typeface="Segoe" panose="020B0502040504020203" pitchFamily="34" charset="0"/>
            </a:endParaRPr>
          </a:p>
        </p:txBody>
      </p:sp>
      <p:pic>
        <p:nvPicPr>
          <p:cNvPr id="88" name="Picture 87">
            <a:extLst>
              <a:ext uri="{FF2B5EF4-FFF2-40B4-BE49-F238E27FC236}">
                <a16:creationId xmlns:a16="http://schemas.microsoft.com/office/drawing/2014/main" id="{ABED1B5A-AC7A-4710-B48C-FB3780C1E169}"/>
              </a:ext>
            </a:extLst>
          </p:cNvPr>
          <p:cNvPicPr>
            <a:picLocks noChangeAspect="1"/>
          </p:cNvPicPr>
          <p:nvPr/>
        </p:nvPicPr>
        <p:blipFill>
          <a:blip r:embed="rId3"/>
          <a:stretch>
            <a:fillRect/>
          </a:stretch>
        </p:blipFill>
        <p:spPr>
          <a:xfrm>
            <a:off x="2767487" y="5628170"/>
            <a:ext cx="612743" cy="681269"/>
          </a:xfrm>
          <a:prstGeom prst="rect">
            <a:avLst/>
          </a:prstGeom>
        </p:spPr>
      </p:pic>
      <p:pic>
        <p:nvPicPr>
          <p:cNvPr id="2056" name="Picture 8" descr="Image result for SQL Database logo">
            <a:extLst>
              <a:ext uri="{FF2B5EF4-FFF2-40B4-BE49-F238E27FC236}">
                <a16:creationId xmlns:a16="http://schemas.microsoft.com/office/drawing/2014/main" id="{1CA4FA5B-6FDE-4B61-B106-269C8820C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58" r="27134"/>
          <a:stretch/>
        </p:blipFill>
        <p:spPr bwMode="auto">
          <a:xfrm>
            <a:off x="797303" y="5681522"/>
            <a:ext cx="643065" cy="89325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mysql logo transparent">
            <a:extLst>
              <a:ext uri="{FF2B5EF4-FFF2-40B4-BE49-F238E27FC236}">
                <a16:creationId xmlns:a16="http://schemas.microsoft.com/office/drawing/2014/main" id="{6D1E0B38-118B-4F0B-A548-FE2FEB0DC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018" y="5698485"/>
            <a:ext cx="1025413" cy="5313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ongoDB">
            <a:extLst>
              <a:ext uri="{FF2B5EF4-FFF2-40B4-BE49-F238E27FC236}">
                <a16:creationId xmlns:a16="http://schemas.microsoft.com/office/drawing/2014/main" id="{687518DA-E3E2-4F1C-8623-32E53E7B9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288" y="5764611"/>
            <a:ext cx="1837241" cy="49902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073BD1F-701A-410F-9088-70CCB6B1A5C1}"/>
              </a:ext>
            </a:extLst>
          </p:cNvPr>
          <p:cNvGrpSpPr/>
          <p:nvPr/>
        </p:nvGrpSpPr>
        <p:grpSpPr>
          <a:xfrm>
            <a:off x="1916508" y="1950404"/>
            <a:ext cx="1410390" cy="1228190"/>
            <a:chOff x="3655986" y="1385486"/>
            <a:chExt cx="2362395" cy="2057211"/>
          </a:xfrm>
        </p:grpSpPr>
        <p:pic>
          <p:nvPicPr>
            <p:cNvPr id="2050" name="Picture 2" descr="Image result for Cosmos DB logo">
              <a:extLst>
                <a:ext uri="{FF2B5EF4-FFF2-40B4-BE49-F238E27FC236}">
                  <a16:creationId xmlns:a16="http://schemas.microsoft.com/office/drawing/2014/main" id="{1A84FF53-5EBF-44DB-9ED4-FB4DA1ACA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1365" y="1385486"/>
              <a:ext cx="1487016" cy="78068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Image result for SQL Database logo">
              <a:extLst>
                <a:ext uri="{FF2B5EF4-FFF2-40B4-BE49-F238E27FC236}">
                  <a16:creationId xmlns:a16="http://schemas.microsoft.com/office/drawing/2014/main" id="{94419DAA-2C51-4EF0-9F3A-068D0126A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58" r="27134"/>
            <a:stretch/>
          </p:blipFill>
          <p:spPr bwMode="auto">
            <a:xfrm>
              <a:off x="3712234" y="1385486"/>
              <a:ext cx="643074" cy="89326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336F5084-34AA-4AE2-9BCA-C4B3CCA1E4BE}"/>
                </a:ext>
              </a:extLst>
            </p:cNvPr>
            <p:cNvPicPr>
              <a:picLocks noChangeAspect="1"/>
            </p:cNvPicPr>
            <p:nvPr/>
          </p:nvPicPr>
          <p:blipFill>
            <a:blip r:embed="rId3"/>
            <a:stretch>
              <a:fillRect/>
            </a:stretch>
          </p:blipFill>
          <p:spPr>
            <a:xfrm>
              <a:off x="3655986" y="2665168"/>
              <a:ext cx="699321" cy="777529"/>
            </a:xfrm>
            <a:prstGeom prst="rect">
              <a:avLst/>
            </a:prstGeom>
          </p:spPr>
        </p:pic>
        <p:pic>
          <p:nvPicPr>
            <p:cNvPr id="130" name="Picture 6" descr="Image result for mysql logo transparent">
              <a:extLst>
                <a:ext uri="{FF2B5EF4-FFF2-40B4-BE49-F238E27FC236}">
                  <a16:creationId xmlns:a16="http://schemas.microsoft.com/office/drawing/2014/main" id="{487A1B48-6209-4EE9-BC8A-A7C2B7C79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6" y="2074262"/>
              <a:ext cx="1025427" cy="5313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4" name="Elbow Connector 116">
            <a:extLst>
              <a:ext uri="{FF2B5EF4-FFF2-40B4-BE49-F238E27FC236}">
                <a16:creationId xmlns:a16="http://schemas.microsoft.com/office/drawing/2014/main" id="{DB5F2725-1297-46EB-8FEC-910D192C2D22}"/>
              </a:ext>
            </a:extLst>
          </p:cNvPr>
          <p:cNvCxnSpPr>
            <a:cxnSpLocks/>
          </p:cNvCxnSpPr>
          <p:nvPr/>
        </p:nvCxnSpPr>
        <p:spPr>
          <a:xfrm rot="5400000" flipH="1" flipV="1">
            <a:off x="1148417" y="4626840"/>
            <a:ext cx="861997" cy="921160"/>
          </a:xfrm>
          <a:prstGeom prst="bentConnector2">
            <a:avLst/>
          </a:prstGeom>
          <a:ln w="19050">
            <a:prstDash val="solid"/>
            <a:headEnd type="none"/>
            <a:tailEnd type="none"/>
          </a:ln>
        </p:spPr>
        <p:style>
          <a:lnRef idx="1">
            <a:schemeClr val="accent3"/>
          </a:lnRef>
          <a:fillRef idx="0">
            <a:schemeClr val="accent3"/>
          </a:fillRef>
          <a:effectRef idx="0">
            <a:schemeClr val="accent3"/>
          </a:effectRef>
          <a:fontRef idx="minor">
            <a:schemeClr val="tx1"/>
          </a:fontRef>
        </p:style>
      </p:cxnSp>
      <p:cxnSp>
        <p:nvCxnSpPr>
          <p:cNvPr id="165" name="Elbow Connector 116">
            <a:extLst>
              <a:ext uri="{FF2B5EF4-FFF2-40B4-BE49-F238E27FC236}">
                <a16:creationId xmlns:a16="http://schemas.microsoft.com/office/drawing/2014/main" id="{ABD80FAA-D2BA-4F24-A45F-F97B824BEA07}"/>
              </a:ext>
            </a:extLst>
          </p:cNvPr>
          <p:cNvCxnSpPr>
            <a:cxnSpLocks/>
          </p:cNvCxnSpPr>
          <p:nvPr/>
        </p:nvCxnSpPr>
        <p:spPr>
          <a:xfrm rot="10800000">
            <a:off x="3371898" y="4645512"/>
            <a:ext cx="1006897" cy="895106"/>
          </a:xfrm>
          <a:prstGeom prst="bentConnector3">
            <a:avLst>
              <a:gd name="adj1" fmla="val 53"/>
            </a:avLst>
          </a:prstGeom>
          <a:ln w="19050">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Rectangle 22">
            <a:extLst>
              <a:ext uri="{FF2B5EF4-FFF2-40B4-BE49-F238E27FC236}">
                <a16:creationId xmlns:a16="http://schemas.microsoft.com/office/drawing/2014/main" id="{A3508028-43F6-4037-B42E-972DD8E79CFD}"/>
              </a:ext>
            </a:extLst>
          </p:cNvPr>
          <p:cNvSpPr/>
          <p:nvPr/>
        </p:nvSpPr>
        <p:spPr bwMode="auto">
          <a:xfrm>
            <a:off x="7709900" y="578698"/>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Expand workload architecture options w/ broaden tooling</a:t>
            </a:r>
          </a:p>
        </p:txBody>
      </p:sp>
      <p:sp>
        <p:nvSpPr>
          <p:cNvPr id="24" name="arrow" title="Icon of an arrow">
            <a:extLst>
              <a:ext uri="{FF2B5EF4-FFF2-40B4-BE49-F238E27FC236}">
                <a16:creationId xmlns:a16="http://schemas.microsoft.com/office/drawing/2014/main" id="{18477BD8-31FA-C64A-B873-08E53EE476D1}"/>
              </a:ext>
            </a:extLst>
          </p:cNvPr>
          <p:cNvSpPr>
            <a:spLocks noChangeAspect="1" noEditPoints="1"/>
          </p:cNvSpPr>
          <p:nvPr/>
        </p:nvSpPr>
        <p:spPr bwMode="auto">
          <a:xfrm rot="16200000">
            <a:off x="2378410" y="3693147"/>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25" name="cloud" title="Icon of a cloud">
            <a:extLst>
              <a:ext uri="{FF2B5EF4-FFF2-40B4-BE49-F238E27FC236}">
                <a16:creationId xmlns:a16="http://schemas.microsoft.com/office/drawing/2014/main" id="{D6A9C65B-DA97-9045-B38F-2C95FB009FAE}"/>
              </a:ext>
            </a:extLst>
          </p:cNvPr>
          <p:cNvSpPr>
            <a:spLocks noChangeAspect="1"/>
          </p:cNvSpPr>
          <p:nvPr/>
        </p:nvSpPr>
        <p:spPr bwMode="auto">
          <a:xfrm>
            <a:off x="1045445" y="1339583"/>
            <a:ext cx="3226941" cy="205587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29" name="magnify" title="Icon of a magnifying glass">
            <a:extLst>
              <a:ext uri="{FF2B5EF4-FFF2-40B4-BE49-F238E27FC236}">
                <a16:creationId xmlns:a16="http://schemas.microsoft.com/office/drawing/2014/main" id="{C6554816-542D-4441-BF11-B98EA8ED214A}"/>
              </a:ext>
            </a:extLst>
          </p:cNvPr>
          <p:cNvSpPr>
            <a:spLocks noChangeAspect="1" noEditPoints="1"/>
          </p:cNvSpPr>
          <p:nvPr/>
        </p:nvSpPr>
        <p:spPr bwMode="auto">
          <a:xfrm flipH="1">
            <a:off x="2210616" y="4524012"/>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30" name="Freeform 29" title="Icon of a gear with a wrench">
            <a:extLst>
              <a:ext uri="{FF2B5EF4-FFF2-40B4-BE49-F238E27FC236}">
                <a16:creationId xmlns:a16="http://schemas.microsoft.com/office/drawing/2014/main" id="{55A6B5AD-0589-4D49-A524-518B11B9E8D3}"/>
              </a:ext>
            </a:extLst>
          </p:cNvPr>
          <p:cNvSpPr>
            <a:spLocks noChangeAspect="1" noEditPoints="1"/>
          </p:cNvSpPr>
          <p:nvPr/>
        </p:nvSpPr>
        <p:spPr bwMode="auto">
          <a:xfrm>
            <a:off x="2746839" y="4466204"/>
            <a:ext cx="389478" cy="35861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841809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2058"/>
                                        </p:tgtEl>
                                        <p:attrNameLst>
                                          <p:attrName>style.visibility</p:attrName>
                                        </p:attrNameLst>
                                      </p:cBhvr>
                                      <p:to>
                                        <p:strVal val="visible"/>
                                      </p:to>
                                    </p:set>
                                    <p:animEffect transition="in" filter="fade">
                                      <p:cBhvr>
                                        <p:cTn id="16" dur="500"/>
                                        <p:tgtEl>
                                          <p:spTgt spid="205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78">
                                            <p:txEl>
                                              <p:pRg st="0" end="0"/>
                                            </p:txEl>
                                          </p:spTgt>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wipe(down)">
                                      <p:cBhvr>
                                        <p:cTn id="27" dur="500"/>
                                        <p:tgtEl>
                                          <p:spTgt spid="164"/>
                                        </p:tgtEl>
                                      </p:cBhvr>
                                    </p:animEffect>
                                  </p:childTnLst>
                                </p:cTn>
                              </p:par>
                              <p:par>
                                <p:cTn id="28" presetID="22" presetClass="entr" presetSubtype="4" fill="hold"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wipe(down)">
                                      <p:cBhvr>
                                        <p:cTn id="30" dur="500"/>
                                        <p:tgtEl>
                                          <p:spTgt spid="165"/>
                                        </p:tgtEl>
                                      </p:cBhvr>
                                    </p:animEffect>
                                  </p:childTnLst>
                                </p:cTn>
                              </p:par>
                              <p:par>
                                <p:cTn id="31" presetID="1" presetClass="entr" presetSubtype="0" fill="hold" nodeType="withEffect">
                                  <p:stCondLst>
                                    <p:cond delay="0"/>
                                  </p:stCondLst>
                                  <p:childTnLst>
                                    <p:set>
                                      <p:cBhvr>
                                        <p:cTn id="32" dur="1" fill="hold">
                                          <p:stCondLst>
                                            <p:cond delay="0"/>
                                          </p:stCondLst>
                                        </p:cTn>
                                        <p:tgtEl>
                                          <p:spTgt spid="7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xEl>
                                              <p:pRg st="2" end="2"/>
                                            </p:txEl>
                                          </p:spTgt>
                                        </p:tgtEl>
                                        <p:attrNameLst>
                                          <p:attrName>style.visibility</p:attrName>
                                        </p:attrNameLst>
                                      </p:cBhvr>
                                      <p:to>
                                        <p:strVal val="visible"/>
                                      </p:to>
                                    </p:set>
                                  </p:childTnLst>
                                </p:cTn>
                              </p:par>
                            </p:childTnLst>
                          </p:cTn>
                        </p:par>
                        <p:par>
                          <p:cTn id="35" fill="hold">
                            <p:stCondLst>
                              <p:cond delay="1500"/>
                            </p:stCondLst>
                            <p:childTnLst>
                              <p:par>
                                <p:cTn id="36" presetID="42"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1" presetClass="entr" presetSubtype="0" fill="hold" nodeType="withEffect">
                                  <p:stCondLst>
                                    <p:cond delay="0"/>
                                  </p:stCondLst>
                                  <p:childTnLst>
                                    <p:set>
                                      <p:cBhvr>
                                        <p:cTn id="42"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95" y="2484302"/>
            <a:ext cx="6829202" cy="3692218"/>
          </a:xfrm>
        </p:spPr>
        <p:txBody>
          <a:bodyPr/>
          <a:lstStyle/>
          <a:p>
            <a:pPr lvl="0"/>
            <a:r>
              <a:rPr lang="en-US">
                <a:latin typeface="Segoe" panose="020B0502040504020203" pitchFamily="34" charset="0"/>
              </a:rPr>
              <a:t>As you move</a:t>
            </a:r>
          </a:p>
          <a:p>
            <a:pPr marL="285753" lvl="2" indent="-285753">
              <a:buFont typeface="Arial" panose="020B0604020202020204" pitchFamily="34" charset="0"/>
              <a:buChar char="•"/>
            </a:pPr>
            <a:r>
              <a:rPr lang="en-US">
                <a:latin typeface="Segoe" panose="020B0502040504020203" pitchFamily="34" charset="0"/>
              </a:rPr>
              <a:t>Right-size Azure resources based on assessment guidance</a:t>
            </a:r>
          </a:p>
          <a:p>
            <a:pPr marL="285753" lvl="2" indent="-285753">
              <a:buFont typeface="Arial" panose="020B0604020202020204" pitchFamily="34" charset="0"/>
              <a:buChar char="•"/>
            </a:pPr>
            <a:r>
              <a:rPr lang="en-US">
                <a:latin typeface="Segoe" panose="020B0502040504020203" pitchFamily="34" charset="0"/>
              </a:rPr>
              <a:t>Use Azure Hybrid Benefit and Azure Reserved Instances to save money</a:t>
            </a:r>
          </a:p>
          <a:p>
            <a:pPr lvl="0"/>
            <a:r>
              <a:rPr lang="en-US">
                <a:latin typeface="Segoe" panose="020B0502040504020203" pitchFamily="34" charset="0"/>
              </a:rPr>
              <a:t>After you move</a:t>
            </a:r>
          </a:p>
          <a:p>
            <a:pPr marL="285753" lvl="2" indent="-285753">
              <a:buFont typeface="Arial" panose="020B0604020202020204" pitchFamily="34" charset="0"/>
              <a:buChar char="•"/>
            </a:pPr>
            <a:r>
              <a:rPr lang="en-US">
                <a:latin typeface="Segoe" panose="020B0502040504020203" pitchFamily="34" charset="0"/>
              </a:rPr>
              <a:t>Unified experience to optimize cloud spends: Azure Cost Management</a:t>
            </a:r>
          </a:p>
          <a:p>
            <a:pPr marL="285753" lvl="2" indent="-285753">
              <a:spcBef>
                <a:spcPts val="0"/>
              </a:spcBef>
              <a:spcAft>
                <a:spcPts val="0"/>
              </a:spcAft>
              <a:buFont typeface="Arial" panose="020B0604020202020204" pitchFamily="34" charset="0"/>
              <a:buChar char="•"/>
            </a:pPr>
            <a:r>
              <a:rPr lang="en-US">
                <a:latin typeface="Segoe" panose="020B0502040504020203" pitchFamily="34" charset="0"/>
              </a:rPr>
              <a:t>Azure Advisor: Built-in best practice recommendations </a:t>
            </a:r>
          </a:p>
          <a:p>
            <a:pPr lvl="2">
              <a:spcBef>
                <a:spcPts val="0"/>
              </a:spcBef>
              <a:spcAft>
                <a:spcPts val="0"/>
              </a:spcAft>
            </a:pPr>
            <a:r>
              <a:rPr lang="en-US">
                <a:latin typeface="Segoe" panose="020B0502040504020203" pitchFamily="34" charset="0"/>
              </a:rPr>
              <a:t>     (e.g., turn off idle VMs)</a:t>
            </a:r>
          </a:p>
          <a:p>
            <a:pPr marL="285753" lvl="2" indent="-285753">
              <a:spcBef>
                <a:spcPts val="0"/>
              </a:spcBef>
              <a:spcAft>
                <a:spcPts val="0"/>
              </a:spcAft>
              <a:buFont typeface="Arial" panose="020B0604020202020204" pitchFamily="34" charset="0"/>
              <a:buChar char="•"/>
            </a:pPr>
            <a:r>
              <a:rPr lang="en-US">
                <a:latin typeface="Segoe" panose="020B0502040504020203" pitchFamily="34" charset="0"/>
              </a:rPr>
              <a:t>Balance optimization and performance decisions with </a:t>
            </a:r>
          </a:p>
          <a:p>
            <a:pPr lvl="2">
              <a:spcBef>
                <a:spcPts val="0"/>
              </a:spcBef>
              <a:spcAft>
                <a:spcPts val="0"/>
              </a:spcAft>
            </a:pPr>
            <a:r>
              <a:rPr lang="en-US">
                <a:latin typeface="Segoe" panose="020B0502040504020203" pitchFamily="34" charset="0"/>
              </a:rPr>
              <a:t>     Azure Monitor</a:t>
            </a:r>
          </a:p>
          <a:p>
            <a:r>
              <a:rPr lang="en-US">
                <a:latin typeface="Segoe" panose="020B0502040504020203" pitchFamily="34" charset="0"/>
              </a:rPr>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80" y="457243"/>
            <a:ext cx="4809767" cy="1629530"/>
          </a:xfrm>
        </p:spPr>
        <p:txBody>
          <a:bodyPr/>
          <a:lstStyle/>
          <a:p>
            <a:r>
              <a:rPr lang="en-US" sz="3530" b="1">
                <a:latin typeface="Segoe Semibold" panose="020B0502040504020203" pitchFamily="34" charset="0"/>
              </a:rPr>
              <a:t>Continuously optimize </a:t>
            </a:r>
            <a:br>
              <a:rPr lang="en-US" sz="3530" b="1">
                <a:latin typeface="Segoe Semibold" panose="020B0502040504020203" pitchFamily="34" charset="0"/>
              </a:rPr>
            </a:br>
            <a:r>
              <a:rPr lang="en-US" sz="3530" b="1">
                <a:latin typeface="Segoe Semibold" panose="020B0502040504020203" pitchFamily="34" charset="0"/>
              </a:rPr>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3" y="110842"/>
            <a:ext cx="5762559" cy="6682476"/>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9" rIns="0" bIns="46629" numCol="1" rtlCol="0" anchor="ctr" anchorCtr="0" compatLnSpc="1">
                  <a:prstTxWarp prst="textNoShape">
                    <a:avLst/>
                  </a:prstTxWarp>
                </a:bodyPr>
                <a:lstStyle/>
                <a:p>
                  <a:pPr algn="ctr" defTabSz="932305"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9172834" y="4848868"/>
              <a:ext cx="2704574" cy="1730793"/>
            </a:xfrm>
            <a:prstGeom prst="rect">
              <a:avLst/>
            </a:prstGeom>
            <a:noFill/>
            <a:ln>
              <a:noFill/>
            </a:ln>
          </p:spPr>
        </p:pic>
      </p:grpSp>
      <p:sp>
        <p:nvSpPr>
          <p:cNvPr id="17" name="Rectangle 16">
            <a:extLst>
              <a:ext uri="{FF2B5EF4-FFF2-40B4-BE49-F238E27FC236}">
                <a16:creationId xmlns:a16="http://schemas.microsoft.com/office/drawing/2014/main" id="{65F5BCE8-0CAE-4057-B22E-FD3EEF3631F5}"/>
              </a:ext>
            </a:extLst>
          </p:cNvPr>
          <p:cNvSpPr/>
          <p:nvPr/>
        </p:nvSpPr>
        <p:spPr bwMode="auto">
          <a:xfrm>
            <a:off x="7353212" y="49"/>
            <a:ext cx="4838789" cy="3613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Improve optimization w/ testing &amp; monitoring options</a:t>
            </a:r>
          </a:p>
        </p:txBody>
      </p:sp>
    </p:spTree>
    <p:extLst>
      <p:ext uri="{BB962C8B-B14F-4D97-AF65-F5344CB8AC3E}">
        <p14:creationId xmlns:p14="http://schemas.microsoft.com/office/powerpoint/2010/main" val="164650077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418" y="1490948"/>
            <a:ext cx="6092139" cy="512057"/>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53"/>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Cloud Adoption Framework Overview</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317" y="2268404"/>
            <a:ext cx="7497972" cy="512057"/>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14378">
                <a:defRPr/>
              </a:pPr>
              <a:r>
                <a:rPr lang="en-US" sz="2402">
                  <a:solidFill>
                    <a:srgbClr val="000000"/>
                  </a:solidFill>
                  <a:latin typeface="Segoe UI"/>
                </a:rPr>
                <a:t>Motivations</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164" y="3028104"/>
            <a:ext cx="4818820" cy="512057"/>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Prerequisites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66185" y="3814251"/>
            <a:ext cx="4818820" cy="512057"/>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1</a:t>
              </a:r>
              <a:r>
                <a:rPr lang="en-US" sz="2400" baseline="30000">
                  <a:gradFill>
                    <a:gsLst>
                      <a:gs pos="2917">
                        <a:srgbClr val="000000"/>
                      </a:gs>
                      <a:gs pos="30000">
                        <a:srgbClr val="000000"/>
                      </a:gs>
                    </a:gsLst>
                    <a:lin ang="5400000" scaled="0"/>
                  </a:gradFill>
                  <a:latin typeface="Segoe UI"/>
                </a:rPr>
                <a:t>st</a:t>
              </a:r>
              <a:r>
                <a:rPr lang="en-US" sz="2400">
                  <a:gradFill>
                    <a:gsLst>
                      <a:gs pos="2917">
                        <a:srgbClr val="000000"/>
                      </a:gs>
                      <a:gs pos="30000">
                        <a:srgbClr val="000000"/>
                      </a:gs>
                    </a:gsLst>
                    <a:lin ang="5400000" scaled="0"/>
                  </a:gradFill>
                  <a:latin typeface="Segoe UI"/>
                </a:rPr>
                <a:t> Workload</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862552" y="2163668"/>
            <a:ext cx="521430" cy="200099"/>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1141266" y="2908233"/>
            <a:ext cx="503671" cy="24812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99475" y="3703569"/>
            <a:ext cx="530119" cy="20330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81508D5-7096-46C0-93C3-AEE392BE97A1}"/>
              </a:ext>
            </a:extLst>
          </p:cNvPr>
          <p:cNvGrpSpPr/>
          <p:nvPr/>
        </p:nvGrpSpPr>
        <p:grpSpPr>
          <a:xfrm>
            <a:off x="2078680" y="4687837"/>
            <a:ext cx="4818820" cy="512057"/>
            <a:chOff x="1078992" y="4663440"/>
            <a:chExt cx="4818888" cy="512064"/>
          </a:xfrm>
        </p:grpSpPr>
        <p:sp>
          <p:nvSpPr>
            <p:cNvPr id="21" name="Rectangle 20">
              <a:extLst>
                <a:ext uri="{FF2B5EF4-FFF2-40B4-BE49-F238E27FC236}">
                  <a16:creationId xmlns:a16="http://schemas.microsoft.com/office/drawing/2014/main" id="{D917D374-FBE5-42CC-8BE1-60B0720102AC}"/>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4DB72EC4-1B81-4108-9F19-3BE5585E4022}"/>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Mature Process</a:t>
              </a:r>
            </a:p>
          </p:txBody>
        </p:sp>
      </p:grpSp>
      <p:cxnSp>
        <p:nvCxnSpPr>
          <p:cNvPr id="24" name="Connector: Elbow 23">
            <a:extLst>
              <a:ext uri="{FF2B5EF4-FFF2-40B4-BE49-F238E27FC236}">
                <a16:creationId xmlns:a16="http://schemas.microsoft.com/office/drawing/2014/main" id="{FBC01AB1-8979-4B9A-A37B-FF093EF9D52E}"/>
              </a:ext>
            </a:extLst>
          </p:cNvPr>
          <p:cNvCxnSpPr>
            <a:cxnSpLocks/>
            <a:stCxn id="17" idx="2"/>
            <a:endCxn id="21" idx="1"/>
          </p:cNvCxnSpPr>
          <p:nvPr/>
        </p:nvCxnSpPr>
        <p:spPr>
          <a:xfrm rot="16200000" flipH="1">
            <a:off x="1636513" y="4501699"/>
            <a:ext cx="617557" cy="266775"/>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B001F97-AF86-4137-9855-DBEE5CD7AA22}"/>
              </a:ext>
            </a:extLst>
          </p:cNvPr>
          <p:cNvGrpSpPr/>
          <p:nvPr/>
        </p:nvGrpSpPr>
        <p:grpSpPr>
          <a:xfrm>
            <a:off x="2330856" y="5469949"/>
            <a:ext cx="4818820" cy="512057"/>
            <a:chOff x="1078992" y="4663440"/>
            <a:chExt cx="4818888" cy="512064"/>
          </a:xfrm>
        </p:grpSpPr>
        <p:sp>
          <p:nvSpPr>
            <p:cNvPr id="27" name="Rectangle 26">
              <a:extLst>
                <a:ext uri="{FF2B5EF4-FFF2-40B4-BE49-F238E27FC236}">
                  <a16:creationId xmlns:a16="http://schemas.microsoft.com/office/drawing/2014/main" id="{DCACD9E2-3FFA-4EB0-B37C-079512799BDD}"/>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3C2193E-2B82-4D9E-8D63-414740A4C0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Expert MSP’s</a:t>
              </a:r>
            </a:p>
          </p:txBody>
        </p:sp>
      </p:grpSp>
      <p:cxnSp>
        <p:nvCxnSpPr>
          <p:cNvPr id="29" name="Connector: Elbow 28">
            <a:extLst>
              <a:ext uri="{FF2B5EF4-FFF2-40B4-BE49-F238E27FC236}">
                <a16:creationId xmlns:a16="http://schemas.microsoft.com/office/drawing/2014/main" id="{AC0C08D7-7E37-4661-A6ED-36B7D867BF6E}"/>
              </a:ext>
            </a:extLst>
          </p:cNvPr>
          <p:cNvCxnSpPr>
            <a:cxnSpLocks/>
            <a:stCxn id="21" idx="2"/>
            <a:endCxn id="27" idx="1"/>
          </p:cNvCxnSpPr>
          <p:nvPr/>
        </p:nvCxnSpPr>
        <p:spPr>
          <a:xfrm rot="16200000" flipH="1">
            <a:off x="1964586" y="5359707"/>
            <a:ext cx="526084" cy="20645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Lst>
          </p:cNvPr>
          <p:cNvSpPr/>
          <p:nvPr/>
        </p:nvSpPr>
        <p:spPr>
          <a:xfrm rot="16200000">
            <a:off x="4979254" y="-2203343"/>
            <a:ext cx="3400953" cy="11024266"/>
          </a:xfrm>
          <a:prstGeom prst="trapezoid">
            <a:avLst>
              <a:gd name="adj" fmla="val 44306"/>
            </a:avLst>
          </a:prstGeom>
          <a:gradFill>
            <a:gsLst>
              <a:gs pos="100000">
                <a:schemeClr val="bg1"/>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1005332" y="5067428"/>
            <a:ext cx="11186531" cy="1379432"/>
          </a:xfrm>
          <a:prstGeom prst="round2DiagRect">
            <a:avLst>
              <a:gd name="adj1" fmla="val 24766"/>
              <a:gd name="adj2" fmla="val 0"/>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053778" y="-4268"/>
            <a:ext cx="0" cy="538722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318477" y="12849"/>
            <a:ext cx="0" cy="537011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a:cxnSpLocks/>
          </p:cNvCxnSpPr>
          <p:nvPr/>
        </p:nvCxnSpPr>
        <p:spPr>
          <a:xfrm>
            <a:off x="7961699" y="81354"/>
            <a:ext cx="0" cy="5301606"/>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348666" y="3243837"/>
            <a:ext cx="130133" cy="172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9414367" y="4623767"/>
            <a:ext cx="1680718" cy="329962"/>
          </a:xfrm>
          <a:prstGeom prst="rect">
            <a:avLst/>
          </a:prstGeom>
          <a:noFill/>
        </p:spPr>
        <p:txBody>
          <a:bodyPr wrap="none" rtlCol="0">
            <a:spAutoFit/>
          </a:bodyPr>
          <a:lstStyle/>
          <a:p>
            <a:pPr algn="ctr" defTabSz="914176">
              <a:defRPr/>
            </a:pPr>
            <a:r>
              <a:rPr lang="en-US" sz="1544">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366689" y="4575150"/>
            <a:ext cx="1729744" cy="33470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802823" y="4575150"/>
            <a:ext cx="1857048"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138579" y="1553636"/>
            <a:ext cx="727785" cy="3455845"/>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Infrastructure</a:t>
              </a:r>
            </a:p>
            <a:p>
              <a:pPr defTabSz="913821">
                <a:spcAft>
                  <a:spcPts val="330"/>
                </a:spcAft>
                <a:defRPr/>
              </a:pPr>
              <a:r>
                <a:rPr lang="en-US" sz="1371">
                  <a:solidFill>
                    <a:srgbClr val="3C3C41"/>
                  </a:solidFill>
                  <a:latin typeface="Segoe UI" panose="020B0502040204020203" pitchFamily="34" charset="0"/>
                  <a:cs typeface="Segoe UI" panose="020B0502040204020203" pitchFamily="34" charset="0"/>
                </a:rPr>
                <a:t>(a</a:t>
              </a:r>
              <a:r>
                <a:rPr lang="en-US" sz="1371">
                  <a:solidFill>
                    <a:srgbClr val="3C3C41"/>
                  </a:solidFill>
                  <a:latin typeface="Segoe UI Semibold"/>
                </a:rPr>
                <a:t>pplications and data)</a:t>
              </a:r>
            </a:p>
            <a:p>
              <a:pPr defTabSz="913821">
                <a:spcAft>
                  <a:spcPts val="330"/>
                </a:spcAft>
                <a:defRPr/>
              </a:pPr>
              <a:endParaRPr lang="en-US" sz="1371">
                <a:solidFill>
                  <a:srgbClr val="3C3C41"/>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211398" y="5062449"/>
            <a:ext cx="654966" cy="1379432"/>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Data</a:t>
              </a:r>
            </a:p>
            <a:p>
              <a:pPr defTabSz="913821">
                <a:spcAft>
                  <a:spcPts val="330"/>
                </a:spcAft>
                <a:defRPr/>
              </a:pPr>
              <a:r>
                <a:rPr lang="en-US" sz="1371">
                  <a:solidFill>
                    <a:srgbClr val="3C3C41"/>
                  </a:solidFill>
                  <a:latin typeface="Segoe UI Semibold"/>
                </a:rPr>
                <a:t>(stateful) </a:t>
              </a:r>
            </a:p>
          </p:txBody>
        </p:sp>
      </p:grpSp>
      <p:sp>
        <p:nvSpPr>
          <p:cNvPr id="240" name="TextBox 239">
            <a:extLst>
              <a:ext uri="{FF2B5EF4-FFF2-40B4-BE49-F238E27FC236}">
                <a16:creationId xmlns:a16="http://schemas.microsoft.com/office/drawing/2014/main" id="{8BDE9C53-6D26-42D3-B93E-1AF810470592}"/>
              </a:ext>
            </a:extLst>
          </p:cNvPr>
          <p:cNvSpPr txBox="1"/>
          <p:nvPr/>
        </p:nvSpPr>
        <p:spPr>
          <a:xfrm>
            <a:off x="1019005" y="2813816"/>
            <a:ext cx="789088" cy="152734"/>
          </a:xfrm>
          <a:prstGeom prst="rect">
            <a:avLst/>
          </a:prstGeom>
          <a:noFill/>
        </p:spPr>
        <p:txBody>
          <a:bodyPr wrap="square" lIns="0" tIns="0" rIns="0" bIns="0" rtlCol="0">
            <a:spAutoFit/>
          </a:bodyPr>
          <a:lstStyle/>
          <a:p>
            <a:pPr algn="ctr" defTabSz="913890">
              <a:lnSpc>
                <a:spcPct val="90000"/>
              </a:lnSpc>
              <a:spcAft>
                <a:spcPts val="588"/>
              </a:spcAft>
              <a:defRPr/>
            </a:pPr>
            <a:r>
              <a:rPr lang="en-US" sz="1103" b="1" i="1">
                <a:solidFill>
                  <a:srgbClr val="000000"/>
                </a:solidFill>
                <a:latin typeface="Segoe UI Semibold"/>
              </a:rPr>
              <a:t>Single VM</a:t>
            </a:r>
            <a:endParaRPr lang="en-US" sz="2206"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384020" y="5194665"/>
            <a:ext cx="1734823" cy="334702"/>
          </a:xfrm>
          <a:prstGeom prst="rect">
            <a:avLst/>
          </a:prstGeom>
          <a:noFill/>
        </p:spPr>
        <p:txBody>
          <a:bodyPr wrap="square" rtlCol="0">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8968028" y="5194665"/>
            <a:ext cx="1498272"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418656" y="5194665"/>
            <a:ext cx="2116181"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67598" y="5236420"/>
            <a:ext cx="462146" cy="608850"/>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39880" y="5432844"/>
            <a:ext cx="281027" cy="265723"/>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7960887" y="1516130"/>
            <a:ext cx="4230977"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Azure Site Recovery / 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316891" y="1516130"/>
            <a:ext cx="2644790"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053774" y="1516130"/>
            <a:ext cx="2264695"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55605" y="1516130"/>
            <a:ext cx="1998169"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Premium Storage</a:t>
            </a:r>
          </a:p>
        </p:txBody>
      </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05331" y="6056735"/>
            <a:ext cx="11186534" cy="372049"/>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Backup</a:t>
            </a:r>
            <a:endParaRPr lang="en-US" sz="1764">
              <a:solidFill>
                <a:prstClr val="white"/>
              </a:solidFill>
              <a:latin typeface="Segoe UI Semibold" panose="020B0702040204020203" pitchFamily="34" charset="0"/>
              <a:cs typeface="Segoe UI Semibold" panose="020B0702040204020203" pitchFamily="34" charset="0"/>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885786" y="5674665"/>
            <a:ext cx="6925056" cy="310466"/>
          </a:xfrm>
          <a:prstGeom prst="rect">
            <a:avLst/>
          </a:prstGeom>
          <a:noFill/>
        </p:spPr>
        <p:txBody>
          <a:bodyPr wrap="square">
            <a:spAutoFit/>
          </a:bodyPr>
          <a:lstStyle/>
          <a:p>
            <a:pPr marL="0" lvl="1" algn="ctr" defTabSz="283365">
              <a:lnSpc>
                <a:spcPct val="90000"/>
              </a:lnSpc>
              <a:spcBef>
                <a:spcPts val="588"/>
              </a:spcBef>
              <a:defRPr/>
            </a:pPr>
            <a:r>
              <a:rPr lang="en-US" sz="1544" i="1">
                <a:solidFill>
                  <a:srgbClr val="3C3C41"/>
                </a:solidFill>
                <a:latin typeface="Segoe UI Semibold"/>
                <a:cs typeface="Segoe UI" panose="020B0502040204020203" pitchFamily="34" charset="0"/>
              </a:rPr>
              <a:t>Restore</a:t>
            </a:r>
            <a:r>
              <a:rPr lang="en-US" sz="1544">
                <a:solidFill>
                  <a:srgbClr val="3C3C41"/>
                </a:solidFill>
                <a:latin typeface="Segoe UI Semibold"/>
                <a:cs typeface="Segoe UI" panose="020B0502040204020203" pitchFamily="34" charset="0"/>
              </a:rPr>
              <a:t> to a certain </a:t>
            </a:r>
            <a:r>
              <a:rPr lang="en-US" sz="1544" i="1">
                <a:solidFill>
                  <a:srgbClr val="3C3C41"/>
                </a:solidFill>
                <a:latin typeface="Segoe UI Semibold"/>
                <a:cs typeface="Segoe UI" panose="020B0502040204020203" pitchFamily="34" charset="0"/>
              </a:rPr>
              <a:t>point in time </a:t>
            </a:r>
            <a:r>
              <a:rPr lang="en-US" sz="1544">
                <a:solidFill>
                  <a:srgbClr val="3C3C41"/>
                </a:solidFill>
                <a:latin typeface="Segoe UI Semibold"/>
                <a:cs typeface="Segoe UI" panose="020B0502040204020203" pitchFamily="34" charset="0"/>
              </a:rPr>
              <a:t>with</a:t>
            </a:r>
            <a:r>
              <a:rPr lang="en-US" sz="1544" i="1">
                <a:solidFill>
                  <a:srgbClr val="3C3C41"/>
                </a:solidFill>
                <a:latin typeface="Segoe UI Semibold"/>
                <a:cs typeface="Segoe UI" panose="020B0502040204020203" pitchFamily="34" charset="0"/>
              </a:rPr>
              <a:t> </a:t>
            </a:r>
            <a:r>
              <a:rPr lang="en-US" sz="1544">
                <a:solidFill>
                  <a:srgbClr val="3C3C41"/>
                </a:solidFill>
                <a:latin typeface="Segoe UI Semibold"/>
                <a:cs typeface="Segoe UI" panose="020B0502040204020203" pitchFamily="34" charset="0"/>
              </a:rPr>
              <a:t>healthier data</a:t>
            </a:r>
          </a:p>
        </p:txBody>
      </p:sp>
      <p:grpSp>
        <p:nvGrpSpPr>
          <p:cNvPr id="283" name="Group 282">
            <a:extLst>
              <a:ext uri="{FF2B5EF4-FFF2-40B4-BE49-F238E27FC236}">
                <a16:creationId xmlns:a16="http://schemas.microsoft.com/office/drawing/2014/main" id="{E28AEFBE-2B51-4B39-BDBA-BE86802FAB72}"/>
              </a:ext>
            </a:extLst>
          </p:cNvPr>
          <p:cNvGrpSpPr/>
          <p:nvPr/>
        </p:nvGrpSpPr>
        <p:grpSpPr>
          <a:xfrm>
            <a:off x="3531761" y="2903975"/>
            <a:ext cx="1237362" cy="843097"/>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644" name="TextBox 643">
            <a:extLst>
              <a:ext uri="{FF2B5EF4-FFF2-40B4-BE49-F238E27FC236}">
                <a16:creationId xmlns:a16="http://schemas.microsoft.com/office/drawing/2014/main" id="{643E4639-49A3-43F5-BC9A-99D7A39C294A}"/>
              </a:ext>
            </a:extLst>
          </p:cNvPr>
          <p:cNvSpPr txBox="1"/>
          <p:nvPr/>
        </p:nvSpPr>
        <p:spPr>
          <a:xfrm>
            <a:off x="1147139" y="4565045"/>
            <a:ext cx="1675074"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737122" y="2737651"/>
            <a:ext cx="85199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Data center</a:t>
            </a:r>
            <a:endParaRPr lang="en-US" b="1" i="1">
              <a:solidFill>
                <a:srgbClr val="000000"/>
              </a:solidFill>
              <a:latin typeface="Segoe UI"/>
            </a:endParaRPr>
          </a:p>
        </p:txBody>
      </p:sp>
      <p:grpSp>
        <p:nvGrpSpPr>
          <p:cNvPr id="276" name="Group 275">
            <a:extLst>
              <a:ext uri="{FF2B5EF4-FFF2-40B4-BE49-F238E27FC236}">
                <a16:creationId xmlns:a16="http://schemas.microsoft.com/office/drawing/2014/main" id="{BC99FF48-9A2A-4FAA-B6BB-30EBEE07A732}"/>
              </a:ext>
            </a:extLst>
          </p:cNvPr>
          <p:cNvGrpSpPr/>
          <p:nvPr/>
        </p:nvGrpSpPr>
        <p:grpSpPr>
          <a:xfrm>
            <a:off x="5580431" y="2650079"/>
            <a:ext cx="2142494" cy="1261759"/>
            <a:chOff x="5692158" y="4809369"/>
            <a:chExt cx="2185505" cy="1287089"/>
          </a:xfrm>
        </p:grpSpPr>
        <p:sp>
          <p:nvSpPr>
            <p:cNvPr id="277" name="Rectangle: Rounded Corners 276">
              <a:extLst>
                <a:ext uri="{FF2B5EF4-FFF2-40B4-BE49-F238E27FC236}">
                  <a16:creationId xmlns:a16="http://schemas.microsoft.com/office/drawing/2014/main" id="{C969EB7D-3D95-4511-883A-5DF1E21ED243}"/>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E5DF8D00-864B-48A4-B7E9-1422850E3E27}"/>
                </a:ext>
              </a:extLst>
            </p:cNvPr>
            <p:cNvGrpSpPr/>
            <p:nvPr/>
          </p:nvGrpSpPr>
          <p:grpSpPr>
            <a:xfrm>
              <a:off x="6342403" y="5323269"/>
              <a:ext cx="885014" cy="220351"/>
              <a:chOff x="9669274" y="2735571"/>
              <a:chExt cx="1187783" cy="295735"/>
            </a:xfrm>
          </p:grpSpPr>
          <p:cxnSp>
            <p:nvCxnSpPr>
              <p:cNvPr id="338" name="Straight Connector 337">
                <a:extLst>
                  <a:ext uri="{FF2B5EF4-FFF2-40B4-BE49-F238E27FC236}">
                    <a16:creationId xmlns:a16="http://schemas.microsoft.com/office/drawing/2014/main" id="{69975C6C-42B8-4381-80E7-B4D5C0785188}"/>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DD84E21-B0A5-4442-8AD3-C7C7C18DCC5B}"/>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B9D139A8-D7B1-432D-9D9B-66C8E01E3797}"/>
                </a:ext>
              </a:extLst>
            </p:cNvPr>
            <p:cNvGrpSpPr/>
            <p:nvPr/>
          </p:nvGrpSpPr>
          <p:grpSpPr>
            <a:xfrm>
              <a:off x="5772269" y="5524118"/>
              <a:ext cx="834695" cy="465048"/>
              <a:chOff x="9734441" y="1941220"/>
              <a:chExt cx="1120250" cy="624143"/>
            </a:xfrm>
          </p:grpSpPr>
          <p:grpSp>
            <p:nvGrpSpPr>
              <p:cNvPr id="324" name="Group 323">
                <a:extLst>
                  <a:ext uri="{FF2B5EF4-FFF2-40B4-BE49-F238E27FC236}">
                    <a16:creationId xmlns:a16="http://schemas.microsoft.com/office/drawing/2014/main" id="{D83AF70D-0AA2-4CA5-9D3E-BC0A69BC687D}"/>
                  </a:ext>
                </a:extLst>
              </p:cNvPr>
              <p:cNvGrpSpPr/>
              <p:nvPr/>
            </p:nvGrpSpPr>
            <p:grpSpPr>
              <a:xfrm>
                <a:off x="9818293" y="2253328"/>
                <a:ext cx="972173" cy="243489"/>
                <a:chOff x="3291539" y="4628710"/>
                <a:chExt cx="1006833" cy="279854"/>
              </a:xfrm>
            </p:grpSpPr>
            <p:grpSp>
              <p:nvGrpSpPr>
                <p:cNvPr id="327" name="Group 326">
                  <a:extLst>
                    <a:ext uri="{FF2B5EF4-FFF2-40B4-BE49-F238E27FC236}">
                      <a16:creationId xmlns:a16="http://schemas.microsoft.com/office/drawing/2014/main" id="{E266AB7D-70D2-43BC-998D-21D5CC239181}"/>
                    </a:ext>
                  </a:extLst>
                </p:cNvPr>
                <p:cNvGrpSpPr/>
                <p:nvPr/>
              </p:nvGrpSpPr>
              <p:grpSpPr>
                <a:xfrm>
                  <a:off x="3291539" y="4628710"/>
                  <a:ext cx="404860" cy="279854"/>
                  <a:chOff x="1492896" y="4740617"/>
                  <a:chExt cx="824865" cy="570180"/>
                </a:xfrm>
              </p:grpSpPr>
              <p:pic>
                <p:nvPicPr>
                  <p:cNvPr id="334" name="Picture 333">
                    <a:extLst>
                      <a:ext uri="{FF2B5EF4-FFF2-40B4-BE49-F238E27FC236}">
                        <a16:creationId xmlns:a16="http://schemas.microsoft.com/office/drawing/2014/main" id="{E2A2FE44-A460-4B80-BF87-01D5D2A027DE}"/>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35" name="Group 334">
                    <a:extLst>
                      <a:ext uri="{FF2B5EF4-FFF2-40B4-BE49-F238E27FC236}">
                        <a16:creationId xmlns:a16="http://schemas.microsoft.com/office/drawing/2014/main" id="{67232F96-FEA8-4EC4-A25A-6B47A9EB9FA0}"/>
                      </a:ext>
                    </a:extLst>
                  </p:cNvPr>
                  <p:cNvGrpSpPr/>
                  <p:nvPr/>
                </p:nvGrpSpPr>
                <p:grpSpPr>
                  <a:xfrm>
                    <a:off x="1492896" y="4740617"/>
                    <a:ext cx="824865" cy="570180"/>
                    <a:chOff x="1431708" y="4740617"/>
                    <a:chExt cx="920385" cy="570180"/>
                  </a:xfrm>
                </p:grpSpPr>
                <p:sp>
                  <p:nvSpPr>
                    <p:cNvPr id="336" name="Freeform: Shape 335">
                      <a:extLst>
                        <a:ext uri="{FF2B5EF4-FFF2-40B4-BE49-F238E27FC236}">
                          <a16:creationId xmlns:a16="http://schemas.microsoft.com/office/drawing/2014/main" id="{BF95FACD-6A48-4C6B-B964-F6DB6E4CD54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7" name="Straight Connector 336">
                      <a:extLst>
                        <a:ext uri="{FF2B5EF4-FFF2-40B4-BE49-F238E27FC236}">
                          <a16:creationId xmlns:a16="http://schemas.microsoft.com/office/drawing/2014/main" id="{FCC650BB-9229-4828-A27A-1F3CB8083AF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28" name="Group 327">
                  <a:extLst>
                    <a:ext uri="{FF2B5EF4-FFF2-40B4-BE49-F238E27FC236}">
                      <a16:creationId xmlns:a16="http://schemas.microsoft.com/office/drawing/2014/main" id="{46C5C619-1829-4381-91F2-C377C0242F86}"/>
                    </a:ext>
                  </a:extLst>
                </p:cNvPr>
                <p:cNvGrpSpPr/>
                <p:nvPr/>
              </p:nvGrpSpPr>
              <p:grpSpPr>
                <a:xfrm>
                  <a:off x="3893512" y="4628710"/>
                  <a:ext cx="404860" cy="279854"/>
                  <a:chOff x="1323280" y="4740617"/>
                  <a:chExt cx="824865" cy="570180"/>
                </a:xfrm>
              </p:grpSpPr>
              <p:pic>
                <p:nvPicPr>
                  <p:cNvPr id="330" name="Picture 329">
                    <a:extLst>
                      <a:ext uri="{FF2B5EF4-FFF2-40B4-BE49-F238E27FC236}">
                        <a16:creationId xmlns:a16="http://schemas.microsoft.com/office/drawing/2014/main" id="{9FB08814-9E27-462D-8818-644FF81B34F5}"/>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31" name="Group 330">
                    <a:extLst>
                      <a:ext uri="{FF2B5EF4-FFF2-40B4-BE49-F238E27FC236}">
                        <a16:creationId xmlns:a16="http://schemas.microsoft.com/office/drawing/2014/main" id="{2E402E40-9E13-4A63-A390-39A8EE50E5FD}"/>
                      </a:ext>
                    </a:extLst>
                  </p:cNvPr>
                  <p:cNvGrpSpPr/>
                  <p:nvPr/>
                </p:nvGrpSpPr>
                <p:grpSpPr>
                  <a:xfrm>
                    <a:off x="1323280" y="4740617"/>
                    <a:ext cx="824865" cy="570180"/>
                    <a:chOff x="1242450" y="4740617"/>
                    <a:chExt cx="920385" cy="570180"/>
                  </a:xfrm>
                </p:grpSpPr>
                <p:sp>
                  <p:nvSpPr>
                    <p:cNvPr id="332" name="Freeform: Shape 331">
                      <a:extLst>
                        <a:ext uri="{FF2B5EF4-FFF2-40B4-BE49-F238E27FC236}">
                          <a16:creationId xmlns:a16="http://schemas.microsoft.com/office/drawing/2014/main" id="{1FFB9720-7C8D-4481-BDB0-96552B7799D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3" name="Straight Connector 332">
                      <a:extLst>
                        <a:ext uri="{FF2B5EF4-FFF2-40B4-BE49-F238E27FC236}">
                          <a16:creationId xmlns:a16="http://schemas.microsoft.com/office/drawing/2014/main" id="{6B4DD23F-C858-49B2-93DA-6612F39D1347}"/>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29" name="Straight Connector 328">
                  <a:extLst>
                    <a:ext uri="{FF2B5EF4-FFF2-40B4-BE49-F238E27FC236}">
                      <a16:creationId xmlns:a16="http://schemas.microsoft.com/office/drawing/2014/main" id="{923FC9BD-CDB9-47D5-91E0-2D43CC71713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25" name="Rectangle: Rounded Corners 324">
                <a:extLst>
                  <a:ext uri="{FF2B5EF4-FFF2-40B4-BE49-F238E27FC236}">
                    <a16:creationId xmlns:a16="http://schemas.microsoft.com/office/drawing/2014/main" id="{79AC8684-0BC3-4DDA-9240-69CA744F695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26" name="TextBox 325">
                <a:extLst>
                  <a:ext uri="{FF2B5EF4-FFF2-40B4-BE49-F238E27FC236}">
                    <a16:creationId xmlns:a16="http://schemas.microsoft.com/office/drawing/2014/main" id="{6C08A7B0-B1DE-4A00-A8B8-E27FE916B572}"/>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280" name="Straight Arrow Connector 279">
              <a:extLst>
                <a:ext uri="{FF2B5EF4-FFF2-40B4-BE49-F238E27FC236}">
                  <a16:creationId xmlns:a16="http://schemas.microsoft.com/office/drawing/2014/main" id="{B66E04A9-DF04-43D9-9EBA-44CB6E731332}"/>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282" name="Group 281">
              <a:extLst>
                <a:ext uri="{FF2B5EF4-FFF2-40B4-BE49-F238E27FC236}">
                  <a16:creationId xmlns:a16="http://schemas.microsoft.com/office/drawing/2014/main" id="{2DCE539B-3744-4406-ADFD-7407DA03BCDC}"/>
                </a:ext>
              </a:extLst>
            </p:cNvPr>
            <p:cNvGrpSpPr/>
            <p:nvPr/>
          </p:nvGrpSpPr>
          <p:grpSpPr>
            <a:xfrm>
              <a:off x="6971149" y="5524118"/>
              <a:ext cx="834695" cy="465048"/>
              <a:chOff x="9734441" y="1941220"/>
              <a:chExt cx="1120250" cy="624143"/>
            </a:xfrm>
          </p:grpSpPr>
          <p:grpSp>
            <p:nvGrpSpPr>
              <p:cNvPr id="310" name="Group 309">
                <a:extLst>
                  <a:ext uri="{FF2B5EF4-FFF2-40B4-BE49-F238E27FC236}">
                    <a16:creationId xmlns:a16="http://schemas.microsoft.com/office/drawing/2014/main" id="{70BB7997-338B-4A74-9B33-037DEB28A1D8}"/>
                  </a:ext>
                </a:extLst>
              </p:cNvPr>
              <p:cNvGrpSpPr/>
              <p:nvPr/>
            </p:nvGrpSpPr>
            <p:grpSpPr>
              <a:xfrm>
                <a:off x="9818293" y="2253328"/>
                <a:ext cx="972173" cy="243489"/>
                <a:chOff x="3291539" y="4628710"/>
                <a:chExt cx="1006833" cy="279854"/>
              </a:xfrm>
            </p:grpSpPr>
            <p:grpSp>
              <p:nvGrpSpPr>
                <p:cNvPr id="313" name="Group 312">
                  <a:extLst>
                    <a:ext uri="{FF2B5EF4-FFF2-40B4-BE49-F238E27FC236}">
                      <a16:creationId xmlns:a16="http://schemas.microsoft.com/office/drawing/2014/main" id="{C0BF47A8-B1A8-43A9-BE12-45D25073E2F8}"/>
                    </a:ext>
                  </a:extLst>
                </p:cNvPr>
                <p:cNvGrpSpPr/>
                <p:nvPr/>
              </p:nvGrpSpPr>
              <p:grpSpPr>
                <a:xfrm>
                  <a:off x="3291539" y="4628710"/>
                  <a:ext cx="404860" cy="279854"/>
                  <a:chOff x="1492896" y="4740617"/>
                  <a:chExt cx="824865" cy="570180"/>
                </a:xfrm>
              </p:grpSpPr>
              <p:pic>
                <p:nvPicPr>
                  <p:cNvPr id="320" name="Picture 319">
                    <a:extLst>
                      <a:ext uri="{FF2B5EF4-FFF2-40B4-BE49-F238E27FC236}">
                        <a16:creationId xmlns:a16="http://schemas.microsoft.com/office/drawing/2014/main" id="{C76102B0-2FCD-42AA-94C5-938EB8A6180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21" name="Group 320">
                    <a:extLst>
                      <a:ext uri="{FF2B5EF4-FFF2-40B4-BE49-F238E27FC236}">
                        <a16:creationId xmlns:a16="http://schemas.microsoft.com/office/drawing/2014/main" id="{13F690C7-408E-41C7-A818-5A7544FC1E8C}"/>
                      </a:ext>
                    </a:extLst>
                  </p:cNvPr>
                  <p:cNvGrpSpPr/>
                  <p:nvPr/>
                </p:nvGrpSpPr>
                <p:grpSpPr>
                  <a:xfrm>
                    <a:off x="1492896" y="4740617"/>
                    <a:ext cx="824865" cy="570180"/>
                    <a:chOff x="1431708" y="4740617"/>
                    <a:chExt cx="920385" cy="570180"/>
                  </a:xfrm>
                </p:grpSpPr>
                <p:sp>
                  <p:nvSpPr>
                    <p:cNvPr id="322" name="Freeform: Shape 321">
                      <a:extLst>
                        <a:ext uri="{FF2B5EF4-FFF2-40B4-BE49-F238E27FC236}">
                          <a16:creationId xmlns:a16="http://schemas.microsoft.com/office/drawing/2014/main" id="{62CC8296-8E59-46F2-86A7-190A55C24DBB}"/>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23" name="Straight Connector 322">
                      <a:extLst>
                        <a:ext uri="{FF2B5EF4-FFF2-40B4-BE49-F238E27FC236}">
                          <a16:creationId xmlns:a16="http://schemas.microsoft.com/office/drawing/2014/main" id="{B451B516-757B-4C4D-8759-1B8329A7857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14" name="Group 313">
                  <a:extLst>
                    <a:ext uri="{FF2B5EF4-FFF2-40B4-BE49-F238E27FC236}">
                      <a16:creationId xmlns:a16="http://schemas.microsoft.com/office/drawing/2014/main" id="{FBD3B6FA-5F06-4DB0-A746-574A3B443040}"/>
                    </a:ext>
                  </a:extLst>
                </p:cNvPr>
                <p:cNvGrpSpPr/>
                <p:nvPr/>
              </p:nvGrpSpPr>
              <p:grpSpPr>
                <a:xfrm>
                  <a:off x="3893512" y="4628710"/>
                  <a:ext cx="404860" cy="279854"/>
                  <a:chOff x="1323280" y="4740617"/>
                  <a:chExt cx="824865" cy="570180"/>
                </a:xfrm>
              </p:grpSpPr>
              <p:pic>
                <p:nvPicPr>
                  <p:cNvPr id="316" name="Picture 315">
                    <a:extLst>
                      <a:ext uri="{FF2B5EF4-FFF2-40B4-BE49-F238E27FC236}">
                        <a16:creationId xmlns:a16="http://schemas.microsoft.com/office/drawing/2014/main" id="{8231A879-D45B-44DD-9015-BCCDD9702542}"/>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17" name="Group 316">
                    <a:extLst>
                      <a:ext uri="{FF2B5EF4-FFF2-40B4-BE49-F238E27FC236}">
                        <a16:creationId xmlns:a16="http://schemas.microsoft.com/office/drawing/2014/main" id="{DB51571F-CE9F-4B27-A9EB-F88D3BC3882A}"/>
                      </a:ext>
                    </a:extLst>
                  </p:cNvPr>
                  <p:cNvGrpSpPr/>
                  <p:nvPr/>
                </p:nvGrpSpPr>
                <p:grpSpPr>
                  <a:xfrm>
                    <a:off x="1323280" y="4740617"/>
                    <a:ext cx="824865" cy="570180"/>
                    <a:chOff x="1242450" y="4740617"/>
                    <a:chExt cx="920385" cy="570180"/>
                  </a:xfrm>
                </p:grpSpPr>
                <p:sp>
                  <p:nvSpPr>
                    <p:cNvPr id="318" name="Freeform: Shape 317">
                      <a:extLst>
                        <a:ext uri="{FF2B5EF4-FFF2-40B4-BE49-F238E27FC236}">
                          <a16:creationId xmlns:a16="http://schemas.microsoft.com/office/drawing/2014/main" id="{E75C252C-8535-4C3E-A767-B9A0FA417C3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19" name="Straight Connector 318">
                      <a:extLst>
                        <a:ext uri="{FF2B5EF4-FFF2-40B4-BE49-F238E27FC236}">
                          <a16:creationId xmlns:a16="http://schemas.microsoft.com/office/drawing/2014/main" id="{213D07D4-71CF-41DA-821C-986EAB7FCD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15" name="Straight Connector 314">
                  <a:extLst>
                    <a:ext uri="{FF2B5EF4-FFF2-40B4-BE49-F238E27FC236}">
                      <a16:creationId xmlns:a16="http://schemas.microsoft.com/office/drawing/2014/main" id="{406E838F-A716-4F36-867E-FEA1143EF974}"/>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11" name="Rectangle: Rounded Corners 310">
                <a:extLst>
                  <a:ext uri="{FF2B5EF4-FFF2-40B4-BE49-F238E27FC236}">
                    <a16:creationId xmlns:a16="http://schemas.microsoft.com/office/drawing/2014/main" id="{72C77E91-436E-4008-853A-F37675EBAF1B}"/>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12" name="TextBox 311">
                <a:extLst>
                  <a:ext uri="{FF2B5EF4-FFF2-40B4-BE49-F238E27FC236}">
                    <a16:creationId xmlns:a16="http://schemas.microsoft.com/office/drawing/2014/main" id="{12FB94B7-C46F-4AB2-97D5-A2448477B98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288" name="Group 287">
              <a:extLst>
                <a:ext uri="{FF2B5EF4-FFF2-40B4-BE49-F238E27FC236}">
                  <a16:creationId xmlns:a16="http://schemas.microsoft.com/office/drawing/2014/main" id="{2745C338-8EB6-4325-BAC3-B287D043384F}"/>
                </a:ext>
              </a:extLst>
            </p:cNvPr>
            <p:cNvGrpSpPr/>
            <p:nvPr/>
          </p:nvGrpSpPr>
          <p:grpSpPr>
            <a:xfrm>
              <a:off x="6369682" y="4847206"/>
              <a:ext cx="834695" cy="465048"/>
              <a:chOff x="9734441" y="1941220"/>
              <a:chExt cx="1120250" cy="624143"/>
            </a:xfrm>
          </p:grpSpPr>
          <p:grpSp>
            <p:nvGrpSpPr>
              <p:cNvPr id="292" name="Group 291">
                <a:extLst>
                  <a:ext uri="{FF2B5EF4-FFF2-40B4-BE49-F238E27FC236}">
                    <a16:creationId xmlns:a16="http://schemas.microsoft.com/office/drawing/2014/main" id="{9D32057C-A4C2-4130-BBE3-8856D49F24EA}"/>
                  </a:ext>
                </a:extLst>
              </p:cNvPr>
              <p:cNvGrpSpPr/>
              <p:nvPr/>
            </p:nvGrpSpPr>
            <p:grpSpPr>
              <a:xfrm>
                <a:off x="9818293" y="2253328"/>
                <a:ext cx="972173" cy="243489"/>
                <a:chOff x="3291539" y="4628710"/>
                <a:chExt cx="1006833" cy="279854"/>
              </a:xfrm>
            </p:grpSpPr>
            <p:grpSp>
              <p:nvGrpSpPr>
                <p:cNvPr id="295" name="Group 294">
                  <a:extLst>
                    <a:ext uri="{FF2B5EF4-FFF2-40B4-BE49-F238E27FC236}">
                      <a16:creationId xmlns:a16="http://schemas.microsoft.com/office/drawing/2014/main" id="{A1892B62-D558-4DAF-8A34-0E09D6B66DFD}"/>
                    </a:ext>
                  </a:extLst>
                </p:cNvPr>
                <p:cNvGrpSpPr/>
                <p:nvPr/>
              </p:nvGrpSpPr>
              <p:grpSpPr>
                <a:xfrm>
                  <a:off x="3291539" y="4628710"/>
                  <a:ext cx="404860" cy="279854"/>
                  <a:chOff x="1492896" y="4740617"/>
                  <a:chExt cx="824865" cy="570180"/>
                </a:xfrm>
              </p:grpSpPr>
              <p:pic>
                <p:nvPicPr>
                  <p:cNvPr id="302" name="Picture 301">
                    <a:extLst>
                      <a:ext uri="{FF2B5EF4-FFF2-40B4-BE49-F238E27FC236}">
                        <a16:creationId xmlns:a16="http://schemas.microsoft.com/office/drawing/2014/main" id="{F6086A00-5986-41F2-AFE2-6759A7C65301}"/>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07" name="Group 306">
                    <a:extLst>
                      <a:ext uri="{FF2B5EF4-FFF2-40B4-BE49-F238E27FC236}">
                        <a16:creationId xmlns:a16="http://schemas.microsoft.com/office/drawing/2014/main" id="{6AE15F3B-5773-43A8-9D23-9E2D6537A29F}"/>
                      </a:ext>
                    </a:extLst>
                  </p:cNvPr>
                  <p:cNvGrpSpPr/>
                  <p:nvPr/>
                </p:nvGrpSpPr>
                <p:grpSpPr>
                  <a:xfrm>
                    <a:off x="1492896" y="4740617"/>
                    <a:ext cx="824865" cy="570180"/>
                    <a:chOff x="1431708" y="4740617"/>
                    <a:chExt cx="920385" cy="570180"/>
                  </a:xfrm>
                </p:grpSpPr>
                <p:sp>
                  <p:nvSpPr>
                    <p:cNvPr id="308" name="Freeform: Shape 307">
                      <a:extLst>
                        <a:ext uri="{FF2B5EF4-FFF2-40B4-BE49-F238E27FC236}">
                          <a16:creationId xmlns:a16="http://schemas.microsoft.com/office/drawing/2014/main" id="{014D9EF8-3C1E-455F-AF7F-560274FBD84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9" name="Straight Connector 308">
                      <a:extLst>
                        <a:ext uri="{FF2B5EF4-FFF2-40B4-BE49-F238E27FC236}">
                          <a16:creationId xmlns:a16="http://schemas.microsoft.com/office/drawing/2014/main" id="{9A0B7EE0-3F93-4736-9D59-20AB38DD4EE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96" name="Group 295">
                  <a:extLst>
                    <a:ext uri="{FF2B5EF4-FFF2-40B4-BE49-F238E27FC236}">
                      <a16:creationId xmlns:a16="http://schemas.microsoft.com/office/drawing/2014/main" id="{ACEADCC1-C6CA-41FB-83B4-7751AFAB6AE1}"/>
                    </a:ext>
                  </a:extLst>
                </p:cNvPr>
                <p:cNvGrpSpPr/>
                <p:nvPr/>
              </p:nvGrpSpPr>
              <p:grpSpPr>
                <a:xfrm>
                  <a:off x="3893512" y="4628710"/>
                  <a:ext cx="404860" cy="279854"/>
                  <a:chOff x="1323280" y="4740617"/>
                  <a:chExt cx="824865" cy="570180"/>
                </a:xfrm>
              </p:grpSpPr>
              <p:pic>
                <p:nvPicPr>
                  <p:cNvPr id="298" name="Picture 297">
                    <a:extLst>
                      <a:ext uri="{FF2B5EF4-FFF2-40B4-BE49-F238E27FC236}">
                        <a16:creationId xmlns:a16="http://schemas.microsoft.com/office/drawing/2014/main" id="{A310CB7C-169D-43A8-825F-7673EA3F151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299" name="Group 298">
                    <a:extLst>
                      <a:ext uri="{FF2B5EF4-FFF2-40B4-BE49-F238E27FC236}">
                        <a16:creationId xmlns:a16="http://schemas.microsoft.com/office/drawing/2014/main" id="{524312C5-13FE-41F9-8E45-0B5F642C86F6}"/>
                      </a:ext>
                    </a:extLst>
                  </p:cNvPr>
                  <p:cNvGrpSpPr/>
                  <p:nvPr/>
                </p:nvGrpSpPr>
                <p:grpSpPr>
                  <a:xfrm>
                    <a:off x="1323280" y="4740617"/>
                    <a:ext cx="824865" cy="570180"/>
                    <a:chOff x="1242450" y="4740617"/>
                    <a:chExt cx="920385" cy="570180"/>
                  </a:xfrm>
                </p:grpSpPr>
                <p:sp>
                  <p:nvSpPr>
                    <p:cNvPr id="300" name="Freeform: Shape 299">
                      <a:extLst>
                        <a:ext uri="{FF2B5EF4-FFF2-40B4-BE49-F238E27FC236}">
                          <a16:creationId xmlns:a16="http://schemas.microsoft.com/office/drawing/2014/main" id="{69DE864C-D6E9-48CC-8362-2031CD33C2F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1" name="Straight Connector 300">
                      <a:extLst>
                        <a:ext uri="{FF2B5EF4-FFF2-40B4-BE49-F238E27FC236}">
                          <a16:creationId xmlns:a16="http://schemas.microsoft.com/office/drawing/2014/main" id="{C7333D8A-F664-43E5-B09F-D16EC827FAB1}"/>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97" name="Straight Connector 296">
                  <a:extLst>
                    <a:ext uri="{FF2B5EF4-FFF2-40B4-BE49-F238E27FC236}">
                      <a16:creationId xmlns:a16="http://schemas.microsoft.com/office/drawing/2014/main" id="{8E22E7C3-C843-4592-AFB1-41510E2D5D0D}"/>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93" name="Rectangle: Rounded Corners 292">
                <a:extLst>
                  <a:ext uri="{FF2B5EF4-FFF2-40B4-BE49-F238E27FC236}">
                    <a16:creationId xmlns:a16="http://schemas.microsoft.com/office/drawing/2014/main" id="{57A7C885-B2C8-450E-B444-047FBF960FA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294" name="TextBox 293">
                <a:extLst>
                  <a:ext uri="{FF2B5EF4-FFF2-40B4-BE49-F238E27FC236}">
                    <a16:creationId xmlns:a16="http://schemas.microsoft.com/office/drawing/2014/main" id="{45611902-1465-484A-80E8-9F8066C568C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grpSp>
        <p:nvGrpSpPr>
          <p:cNvPr id="340" name="Group 339">
            <a:extLst>
              <a:ext uri="{FF2B5EF4-FFF2-40B4-BE49-F238E27FC236}">
                <a16:creationId xmlns:a16="http://schemas.microsoft.com/office/drawing/2014/main" id="{C77FCDA7-CB5F-43D6-848B-C128695969E6}"/>
              </a:ext>
            </a:extLst>
          </p:cNvPr>
          <p:cNvGrpSpPr/>
          <p:nvPr/>
        </p:nvGrpSpPr>
        <p:grpSpPr>
          <a:xfrm>
            <a:off x="8229551" y="2250011"/>
            <a:ext cx="3630507" cy="1905005"/>
            <a:chOff x="8228779" y="3968317"/>
            <a:chExt cx="3703389" cy="1943249"/>
          </a:xfrm>
        </p:grpSpPr>
        <p:grpSp>
          <p:nvGrpSpPr>
            <p:cNvPr id="341" name="Group 340">
              <a:extLst>
                <a:ext uri="{FF2B5EF4-FFF2-40B4-BE49-F238E27FC236}">
                  <a16:creationId xmlns:a16="http://schemas.microsoft.com/office/drawing/2014/main" id="{2E49A744-31A9-4BBB-9009-3761CFB2DF2B}"/>
                </a:ext>
              </a:extLst>
            </p:cNvPr>
            <p:cNvGrpSpPr/>
            <p:nvPr/>
          </p:nvGrpSpPr>
          <p:grpSpPr>
            <a:xfrm>
              <a:off x="10770115" y="3968317"/>
              <a:ext cx="1162053" cy="1943249"/>
              <a:chOff x="10374150" y="1631535"/>
              <a:chExt cx="1479044" cy="2473345"/>
            </a:xfrm>
          </p:grpSpPr>
          <p:grpSp>
            <p:nvGrpSpPr>
              <p:cNvPr id="396" name="Group 395">
                <a:extLst>
                  <a:ext uri="{FF2B5EF4-FFF2-40B4-BE49-F238E27FC236}">
                    <a16:creationId xmlns:a16="http://schemas.microsoft.com/office/drawing/2014/main" id="{C60D3F1A-19B4-4EB7-A612-B2E0765C0F53}"/>
                  </a:ext>
                </a:extLst>
              </p:cNvPr>
              <p:cNvGrpSpPr/>
              <p:nvPr/>
            </p:nvGrpSpPr>
            <p:grpSpPr>
              <a:xfrm>
                <a:off x="10374150" y="1631535"/>
                <a:ext cx="1479044" cy="2473345"/>
                <a:chOff x="5444944" y="4437621"/>
                <a:chExt cx="1479266" cy="1450648"/>
              </a:xfrm>
            </p:grpSpPr>
            <p:sp>
              <p:nvSpPr>
                <p:cNvPr id="411" name="Rectangle: Rounded Corners 410">
                  <a:extLst>
                    <a:ext uri="{FF2B5EF4-FFF2-40B4-BE49-F238E27FC236}">
                      <a16:creationId xmlns:a16="http://schemas.microsoft.com/office/drawing/2014/main" id="{EE2EE75D-C09D-494E-AC52-D877394D9FA9}"/>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0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TextBox 411">
                  <a:extLst>
                    <a:ext uri="{FF2B5EF4-FFF2-40B4-BE49-F238E27FC236}">
                      <a16:creationId xmlns:a16="http://schemas.microsoft.com/office/drawing/2014/main" id="{AC531F20-7C04-46DD-9C09-5ED19389BF33}"/>
                    </a:ext>
                  </a:extLst>
                </p:cNvPr>
                <p:cNvSpPr txBox="1"/>
                <p:nvPr/>
              </p:nvSpPr>
              <p:spPr>
                <a:xfrm>
                  <a:off x="5742801" y="4437621"/>
                  <a:ext cx="791348" cy="123992"/>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2</a:t>
                  </a:r>
                  <a:endParaRPr lang="en-US" sz="2353">
                    <a:solidFill>
                      <a:srgbClr val="000000"/>
                    </a:solidFill>
                    <a:latin typeface="Segoe UI Semibold"/>
                  </a:endParaRPr>
                </a:p>
              </p:txBody>
            </p:sp>
          </p:grpSp>
          <p:grpSp>
            <p:nvGrpSpPr>
              <p:cNvPr id="397" name="Group 396">
                <a:extLst>
                  <a:ext uri="{FF2B5EF4-FFF2-40B4-BE49-F238E27FC236}">
                    <a16:creationId xmlns:a16="http://schemas.microsoft.com/office/drawing/2014/main" id="{B78F9120-D0B5-4FBC-9A0A-28696732D102}"/>
                  </a:ext>
                </a:extLst>
              </p:cNvPr>
              <p:cNvGrpSpPr/>
              <p:nvPr/>
            </p:nvGrpSpPr>
            <p:grpSpPr>
              <a:xfrm>
                <a:off x="10461841" y="2133101"/>
                <a:ext cx="1303663" cy="1559084"/>
                <a:chOff x="1337223" y="4230417"/>
                <a:chExt cx="1303858" cy="1559317"/>
              </a:xfrm>
            </p:grpSpPr>
            <p:grpSp>
              <p:nvGrpSpPr>
                <p:cNvPr id="398" name="Group 397">
                  <a:extLst>
                    <a:ext uri="{FF2B5EF4-FFF2-40B4-BE49-F238E27FC236}">
                      <a16:creationId xmlns:a16="http://schemas.microsoft.com/office/drawing/2014/main" id="{DDB6D57E-7EF9-440F-BC16-0A966A755FDD}"/>
                    </a:ext>
                  </a:extLst>
                </p:cNvPr>
                <p:cNvGrpSpPr/>
                <p:nvPr/>
              </p:nvGrpSpPr>
              <p:grpSpPr>
                <a:xfrm>
                  <a:off x="1337223" y="4626335"/>
                  <a:ext cx="655186" cy="452890"/>
                  <a:chOff x="1543272" y="4740617"/>
                  <a:chExt cx="824865" cy="570180"/>
                </a:xfrm>
              </p:grpSpPr>
              <p:pic>
                <p:nvPicPr>
                  <p:cNvPr id="407" name="Picture 406">
                    <a:extLst>
                      <a:ext uri="{FF2B5EF4-FFF2-40B4-BE49-F238E27FC236}">
                        <a16:creationId xmlns:a16="http://schemas.microsoft.com/office/drawing/2014/main" id="{95357565-8A38-4A69-9542-0C9977B028CD}"/>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8" name="Group 407">
                    <a:extLst>
                      <a:ext uri="{FF2B5EF4-FFF2-40B4-BE49-F238E27FC236}">
                        <a16:creationId xmlns:a16="http://schemas.microsoft.com/office/drawing/2014/main" id="{EBAF9948-DE55-473F-B698-63BB0D80065B}"/>
                      </a:ext>
                    </a:extLst>
                  </p:cNvPr>
                  <p:cNvGrpSpPr/>
                  <p:nvPr/>
                </p:nvGrpSpPr>
                <p:grpSpPr>
                  <a:xfrm>
                    <a:off x="1543272" y="4740617"/>
                    <a:ext cx="824865" cy="570180"/>
                    <a:chOff x="1487917" y="4740617"/>
                    <a:chExt cx="920385" cy="570180"/>
                  </a:xfrm>
                </p:grpSpPr>
                <p:sp>
                  <p:nvSpPr>
                    <p:cNvPr id="409" name="Freeform: Shape 408">
                      <a:extLst>
                        <a:ext uri="{FF2B5EF4-FFF2-40B4-BE49-F238E27FC236}">
                          <a16:creationId xmlns:a16="http://schemas.microsoft.com/office/drawing/2014/main" id="{16970DAA-9BD9-4812-9090-2027876065E3}"/>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10" name="Straight Connector 409">
                      <a:extLst>
                        <a:ext uri="{FF2B5EF4-FFF2-40B4-BE49-F238E27FC236}">
                          <a16:creationId xmlns:a16="http://schemas.microsoft.com/office/drawing/2014/main" id="{047BF4EA-EB7A-4671-9098-FCAFED6BEBAA}"/>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99" name="Group 398">
                  <a:extLst>
                    <a:ext uri="{FF2B5EF4-FFF2-40B4-BE49-F238E27FC236}">
                      <a16:creationId xmlns:a16="http://schemas.microsoft.com/office/drawing/2014/main" id="{FB5E572C-FECE-4579-9BB4-A465F4EC413A}"/>
                    </a:ext>
                  </a:extLst>
                </p:cNvPr>
                <p:cNvGrpSpPr/>
                <p:nvPr/>
              </p:nvGrpSpPr>
              <p:grpSpPr>
                <a:xfrm>
                  <a:off x="1985291" y="5336844"/>
                  <a:ext cx="655186" cy="452890"/>
                  <a:chOff x="1543272" y="4740617"/>
                  <a:chExt cx="824865" cy="570180"/>
                </a:xfrm>
              </p:grpSpPr>
              <p:pic>
                <p:nvPicPr>
                  <p:cNvPr id="403" name="Picture 402">
                    <a:extLst>
                      <a:ext uri="{FF2B5EF4-FFF2-40B4-BE49-F238E27FC236}">
                        <a16:creationId xmlns:a16="http://schemas.microsoft.com/office/drawing/2014/main" id="{9BEDEDBC-9AE0-4C26-8A1C-B9C36B4C4BF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4" name="Group 403">
                    <a:extLst>
                      <a:ext uri="{FF2B5EF4-FFF2-40B4-BE49-F238E27FC236}">
                        <a16:creationId xmlns:a16="http://schemas.microsoft.com/office/drawing/2014/main" id="{C25D4192-CC64-439F-AD4A-60466A4AC460}"/>
                      </a:ext>
                    </a:extLst>
                  </p:cNvPr>
                  <p:cNvGrpSpPr/>
                  <p:nvPr/>
                </p:nvGrpSpPr>
                <p:grpSpPr>
                  <a:xfrm>
                    <a:off x="1543272" y="4740617"/>
                    <a:ext cx="824865" cy="570180"/>
                    <a:chOff x="1487917" y="4740617"/>
                    <a:chExt cx="920385" cy="570180"/>
                  </a:xfrm>
                </p:grpSpPr>
                <p:sp>
                  <p:nvSpPr>
                    <p:cNvPr id="405" name="Freeform: Shape 404">
                      <a:extLst>
                        <a:ext uri="{FF2B5EF4-FFF2-40B4-BE49-F238E27FC236}">
                          <a16:creationId xmlns:a16="http://schemas.microsoft.com/office/drawing/2014/main" id="{0242E19B-B575-4C99-9BF6-3C0A76779CA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06" name="Straight Connector 405">
                      <a:extLst>
                        <a:ext uri="{FF2B5EF4-FFF2-40B4-BE49-F238E27FC236}">
                          <a16:creationId xmlns:a16="http://schemas.microsoft.com/office/drawing/2014/main" id="{6E01F2C3-0579-4008-9EE1-697E4DA642ED}"/>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00" name="Straight Connector 399">
                  <a:extLst>
                    <a:ext uri="{FF2B5EF4-FFF2-40B4-BE49-F238E27FC236}">
                      <a16:creationId xmlns:a16="http://schemas.microsoft.com/office/drawing/2014/main" id="{35BEA82D-1512-44E6-AB89-825D28752954}"/>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3D5B9978-8242-4C41-B770-1E7DC4014925}"/>
                    </a:ext>
                  </a:extLst>
                </p:cNvPr>
                <p:cNvSpPr txBox="1"/>
                <p:nvPr/>
              </p:nvSpPr>
              <p:spPr>
                <a:xfrm>
                  <a:off x="1337402" y="4230417"/>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1</a:t>
                  </a:r>
                  <a:endParaRPr lang="en-US" i="1">
                    <a:solidFill>
                      <a:srgbClr val="000000"/>
                    </a:solidFill>
                    <a:latin typeface="Calibri" panose="020F0502020204030204"/>
                  </a:endParaRPr>
                </a:p>
              </p:txBody>
            </p:sp>
            <p:sp>
              <p:nvSpPr>
                <p:cNvPr id="402" name="TextBox 401">
                  <a:extLst>
                    <a:ext uri="{FF2B5EF4-FFF2-40B4-BE49-F238E27FC236}">
                      <a16:creationId xmlns:a16="http://schemas.microsoft.com/office/drawing/2014/main" id="{604C1D0D-2C82-49C5-9FE2-A99D7FD74128}"/>
                    </a:ext>
                  </a:extLst>
                </p:cNvPr>
                <p:cNvSpPr txBox="1"/>
                <p:nvPr/>
              </p:nvSpPr>
              <p:spPr>
                <a:xfrm>
                  <a:off x="1986254" y="4940920"/>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2</a:t>
                  </a:r>
                  <a:endParaRPr lang="en-US" i="1">
                    <a:solidFill>
                      <a:srgbClr val="000000"/>
                    </a:solidFill>
                    <a:latin typeface="Calibri" panose="020F0502020204030204"/>
                  </a:endParaRPr>
                </a:p>
              </p:txBody>
            </p:sp>
          </p:grpSp>
        </p:grpSp>
        <p:cxnSp>
          <p:nvCxnSpPr>
            <p:cNvPr id="342" name="Straight Connector 341">
              <a:extLst>
                <a:ext uri="{FF2B5EF4-FFF2-40B4-BE49-F238E27FC236}">
                  <a16:creationId xmlns:a16="http://schemas.microsoft.com/office/drawing/2014/main" id="{09C0D27B-9837-4F2B-B5EC-5DBC4556E08D}"/>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343" name="Group 342">
              <a:extLst>
                <a:ext uri="{FF2B5EF4-FFF2-40B4-BE49-F238E27FC236}">
                  <a16:creationId xmlns:a16="http://schemas.microsoft.com/office/drawing/2014/main" id="{36BCBCFE-3B14-483D-91FB-01617A6EEDC3}"/>
                </a:ext>
              </a:extLst>
            </p:cNvPr>
            <p:cNvGrpSpPr/>
            <p:nvPr/>
          </p:nvGrpSpPr>
          <p:grpSpPr>
            <a:xfrm>
              <a:off x="8228779" y="4223582"/>
              <a:ext cx="2185505" cy="1490329"/>
              <a:chOff x="7345695" y="4223582"/>
              <a:chExt cx="2185505" cy="1490329"/>
            </a:xfrm>
          </p:grpSpPr>
          <p:grpSp>
            <p:nvGrpSpPr>
              <p:cNvPr id="344" name="Group 343">
                <a:extLst>
                  <a:ext uri="{FF2B5EF4-FFF2-40B4-BE49-F238E27FC236}">
                    <a16:creationId xmlns:a16="http://schemas.microsoft.com/office/drawing/2014/main" id="{BDB18093-D0C5-42A0-9AD8-DFFF966F234C}"/>
                  </a:ext>
                </a:extLst>
              </p:cNvPr>
              <p:cNvGrpSpPr/>
              <p:nvPr/>
            </p:nvGrpSpPr>
            <p:grpSpPr>
              <a:xfrm>
                <a:off x="7345695" y="4426822"/>
                <a:ext cx="2185505" cy="1287089"/>
                <a:chOff x="5692158" y="4809369"/>
                <a:chExt cx="2185505" cy="1287089"/>
              </a:xfrm>
            </p:grpSpPr>
            <p:sp>
              <p:nvSpPr>
                <p:cNvPr id="346" name="Rectangle: Rounded Corners 345">
                  <a:extLst>
                    <a:ext uri="{FF2B5EF4-FFF2-40B4-BE49-F238E27FC236}">
                      <a16:creationId xmlns:a16="http://schemas.microsoft.com/office/drawing/2014/main" id="{96AD6B76-8C0F-49AF-9A5D-90C26F917447}"/>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7" name="Group 346">
                  <a:extLst>
                    <a:ext uri="{FF2B5EF4-FFF2-40B4-BE49-F238E27FC236}">
                      <a16:creationId xmlns:a16="http://schemas.microsoft.com/office/drawing/2014/main" id="{3E8229FB-6D05-4CEB-96C1-0D0666A4993A}"/>
                    </a:ext>
                  </a:extLst>
                </p:cNvPr>
                <p:cNvGrpSpPr/>
                <p:nvPr/>
              </p:nvGrpSpPr>
              <p:grpSpPr>
                <a:xfrm>
                  <a:off x="6342403" y="5323269"/>
                  <a:ext cx="885014" cy="220351"/>
                  <a:chOff x="9669274" y="2735571"/>
                  <a:chExt cx="1187783" cy="295735"/>
                </a:xfrm>
              </p:grpSpPr>
              <p:cxnSp>
                <p:nvCxnSpPr>
                  <p:cNvPr id="394" name="Straight Connector 393">
                    <a:extLst>
                      <a:ext uri="{FF2B5EF4-FFF2-40B4-BE49-F238E27FC236}">
                        <a16:creationId xmlns:a16="http://schemas.microsoft.com/office/drawing/2014/main" id="{9A015979-729E-4236-A4F2-9EFE3EAC756B}"/>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D68D403-FC2B-429F-BD8C-E368A2E07EB0}"/>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93D3174-768B-4705-9AE9-B47148F970F9}"/>
                    </a:ext>
                  </a:extLst>
                </p:cNvPr>
                <p:cNvGrpSpPr/>
                <p:nvPr/>
              </p:nvGrpSpPr>
              <p:grpSpPr>
                <a:xfrm>
                  <a:off x="5772269" y="5533472"/>
                  <a:ext cx="834695" cy="455697"/>
                  <a:chOff x="9734441" y="1953771"/>
                  <a:chExt cx="1120250" cy="611592"/>
                </a:xfrm>
              </p:grpSpPr>
              <p:grpSp>
                <p:nvGrpSpPr>
                  <p:cNvPr id="380" name="Group 379">
                    <a:extLst>
                      <a:ext uri="{FF2B5EF4-FFF2-40B4-BE49-F238E27FC236}">
                        <a16:creationId xmlns:a16="http://schemas.microsoft.com/office/drawing/2014/main" id="{A98A0D72-F16D-4C7B-BC61-3894166E4919}"/>
                      </a:ext>
                    </a:extLst>
                  </p:cNvPr>
                  <p:cNvGrpSpPr/>
                  <p:nvPr/>
                </p:nvGrpSpPr>
                <p:grpSpPr>
                  <a:xfrm>
                    <a:off x="9818293" y="2253328"/>
                    <a:ext cx="972173" cy="243489"/>
                    <a:chOff x="3291539" y="4628710"/>
                    <a:chExt cx="1006833" cy="279854"/>
                  </a:xfrm>
                </p:grpSpPr>
                <p:grpSp>
                  <p:nvGrpSpPr>
                    <p:cNvPr id="383" name="Group 382">
                      <a:extLst>
                        <a:ext uri="{FF2B5EF4-FFF2-40B4-BE49-F238E27FC236}">
                          <a16:creationId xmlns:a16="http://schemas.microsoft.com/office/drawing/2014/main" id="{32958744-ECAB-4B3A-9A9C-33A23F0AF345}"/>
                        </a:ext>
                      </a:extLst>
                    </p:cNvPr>
                    <p:cNvGrpSpPr/>
                    <p:nvPr/>
                  </p:nvGrpSpPr>
                  <p:grpSpPr>
                    <a:xfrm>
                      <a:off x="3291539" y="4628710"/>
                      <a:ext cx="404860" cy="279854"/>
                      <a:chOff x="1492896" y="4740617"/>
                      <a:chExt cx="824865" cy="570180"/>
                    </a:xfrm>
                  </p:grpSpPr>
                  <p:pic>
                    <p:nvPicPr>
                      <p:cNvPr id="390" name="Picture 389">
                        <a:extLst>
                          <a:ext uri="{FF2B5EF4-FFF2-40B4-BE49-F238E27FC236}">
                            <a16:creationId xmlns:a16="http://schemas.microsoft.com/office/drawing/2014/main" id="{2F3C92A1-7810-48DC-A209-9298150EAAB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91" name="Group 390">
                        <a:extLst>
                          <a:ext uri="{FF2B5EF4-FFF2-40B4-BE49-F238E27FC236}">
                            <a16:creationId xmlns:a16="http://schemas.microsoft.com/office/drawing/2014/main" id="{B71BCC0D-EDAE-4714-A800-06231F861F78}"/>
                          </a:ext>
                        </a:extLst>
                      </p:cNvPr>
                      <p:cNvGrpSpPr/>
                      <p:nvPr/>
                    </p:nvGrpSpPr>
                    <p:grpSpPr>
                      <a:xfrm>
                        <a:off x="1492896" y="4740617"/>
                        <a:ext cx="824865" cy="570180"/>
                        <a:chOff x="1431708" y="4740617"/>
                        <a:chExt cx="920385" cy="570180"/>
                      </a:xfrm>
                    </p:grpSpPr>
                    <p:sp>
                      <p:nvSpPr>
                        <p:cNvPr id="392" name="Freeform: Shape 391">
                          <a:extLst>
                            <a:ext uri="{FF2B5EF4-FFF2-40B4-BE49-F238E27FC236}">
                              <a16:creationId xmlns:a16="http://schemas.microsoft.com/office/drawing/2014/main" id="{14C29D35-AAB6-499E-A4F0-91004331283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93" name="Straight Connector 392">
                          <a:extLst>
                            <a:ext uri="{FF2B5EF4-FFF2-40B4-BE49-F238E27FC236}">
                              <a16:creationId xmlns:a16="http://schemas.microsoft.com/office/drawing/2014/main" id="{1162ED59-D19D-44A7-ABF7-3B4E2D146C8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84" name="Group 383">
                      <a:extLst>
                        <a:ext uri="{FF2B5EF4-FFF2-40B4-BE49-F238E27FC236}">
                          <a16:creationId xmlns:a16="http://schemas.microsoft.com/office/drawing/2014/main" id="{703C632C-0469-4A24-A7CD-964B052ABEB2}"/>
                        </a:ext>
                      </a:extLst>
                    </p:cNvPr>
                    <p:cNvGrpSpPr/>
                    <p:nvPr/>
                  </p:nvGrpSpPr>
                  <p:grpSpPr>
                    <a:xfrm>
                      <a:off x="3893512" y="4628710"/>
                      <a:ext cx="404860" cy="279854"/>
                      <a:chOff x="1323280" y="4740617"/>
                      <a:chExt cx="824865" cy="570180"/>
                    </a:xfrm>
                  </p:grpSpPr>
                  <p:pic>
                    <p:nvPicPr>
                      <p:cNvPr id="386" name="Picture 385">
                        <a:extLst>
                          <a:ext uri="{FF2B5EF4-FFF2-40B4-BE49-F238E27FC236}">
                            <a16:creationId xmlns:a16="http://schemas.microsoft.com/office/drawing/2014/main" id="{746BB791-7505-48B0-88FE-3760C552CA6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87" name="Group 386">
                        <a:extLst>
                          <a:ext uri="{FF2B5EF4-FFF2-40B4-BE49-F238E27FC236}">
                            <a16:creationId xmlns:a16="http://schemas.microsoft.com/office/drawing/2014/main" id="{ECE14B05-A451-468A-A9EB-0E5949A13AA5}"/>
                          </a:ext>
                        </a:extLst>
                      </p:cNvPr>
                      <p:cNvGrpSpPr/>
                      <p:nvPr/>
                    </p:nvGrpSpPr>
                    <p:grpSpPr>
                      <a:xfrm>
                        <a:off x="1323280" y="4740617"/>
                        <a:ext cx="824865" cy="570180"/>
                        <a:chOff x="1242450" y="4740617"/>
                        <a:chExt cx="920385" cy="570180"/>
                      </a:xfrm>
                    </p:grpSpPr>
                    <p:sp>
                      <p:nvSpPr>
                        <p:cNvPr id="388" name="Freeform: Shape 387">
                          <a:extLst>
                            <a:ext uri="{FF2B5EF4-FFF2-40B4-BE49-F238E27FC236}">
                              <a16:creationId xmlns:a16="http://schemas.microsoft.com/office/drawing/2014/main" id="{9F015E8E-7614-41C1-9AA2-6D99AF246B2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89" name="Straight Connector 388">
                          <a:extLst>
                            <a:ext uri="{FF2B5EF4-FFF2-40B4-BE49-F238E27FC236}">
                              <a16:creationId xmlns:a16="http://schemas.microsoft.com/office/drawing/2014/main" id="{B336D6A2-6595-4930-BE75-4AE6C636E72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85" name="Straight Connector 384">
                      <a:extLst>
                        <a:ext uri="{FF2B5EF4-FFF2-40B4-BE49-F238E27FC236}">
                          <a16:creationId xmlns:a16="http://schemas.microsoft.com/office/drawing/2014/main" id="{8727ECDA-7950-4C0E-98BB-0B2304B42CF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81" name="Rectangle: Rounded Corners 380">
                    <a:extLst>
                      <a:ext uri="{FF2B5EF4-FFF2-40B4-BE49-F238E27FC236}">
                        <a16:creationId xmlns:a16="http://schemas.microsoft.com/office/drawing/2014/main" id="{2FE88134-15F8-4C74-A490-62F3EC2FAEFE}"/>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82" name="TextBox 381">
                    <a:extLst>
                      <a:ext uri="{FF2B5EF4-FFF2-40B4-BE49-F238E27FC236}">
                        <a16:creationId xmlns:a16="http://schemas.microsoft.com/office/drawing/2014/main" id="{E1CB2C9B-EBAB-4E21-9E37-B0C4E78CAF53}"/>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349" name="Straight Arrow Connector 348">
                  <a:extLst>
                    <a:ext uri="{FF2B5EF4-FFF2-40B4-BE49-F238E27FC236}">
                      <a16:creationId xmlns:a16="http://schemas.microsoft.com/office/drawing/2014/main" id="{19AE7059-5BE4-473C-AFFA-5AE8AEB45DBE}"/>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350" name="Group 349">
                  <a:extLst>
                    <a:ext uri="{FF2B5EF4-FFF2-40B4-BE49-F238E27FC236}">
                      <a16:creationId xmlns:a16="http://schemas.microsoft.com/office/drawing/2014/main" id="{017DCFFD-7C1B-4285-A13A-7B195B45FEED}"/>
                    </a:ext>
                  </a:extLst>
                </p:cNvPr>
                <p:cNvGrpSpPr/>
                <p:nvPr/>
              </p:nvGrpSpPr>
              <p:grpSpPr>
                <a:xfrm>
                  <a:off x="6971149" y="5533472"/>
                  <a:ext cx="834695" cy="455697"/>
                  <a:chOff x="9734441" y="1953771"/>
                  <a:chExt cx="1120250" cy="611592"/>
                </a:xfrm>
              </p:grpSpPr>
              <p:grpSp>
                <p:nvGrpSpPr>
                  <p:cNvPr id="366" name="Group 365">
                    <a:extLst>
                      <a:ext uri="{FF2B5EF4-FFF2-40B4-BE49-F238E27FC236}">
                        <a16:creationId xmlns:a16="http://schemas.microsoft.com/office/drawing/2014/main" id="{13BAA5B2-2E3A-4B0F-B0F3-CF32E031A69E}"/>
                      </a:ext>
                    </a:extLst>
                  </p:cNvPr>
                  <p:cNvGrpSpPr/>
                  <p:nvPr/>
                </p:nvGrpSpPr>
                <p:grpSpPr>
                  <a:xfrm>
                    <a:off x="9818293" y="2253328"/>
                    <a:ext cx="972173" cy="243489"/>
                    <a:chOff x="3291539" y="4628710"/>
                    <a:chExt cx="1006833" cy="279854"/>
                  </a:xfrm>
                </p:grpSpPr>
                <p:grpSp>
                  <p:nvGrpSpPr>
                    <p:cNvPr id="369" name="Group 368">
                      <a:extLst>
                        <a:ext uri="{FF2B5EF4-FFF2-40B4-BE49-F238E27FC236}">
                          <a16:creationId xmlns:a16="http://schemas.microsoft.com/office/drawing/2014/main" id="{682C78BC-99EE-45AB-BFC2-AF4FD6687013}"/>
                        </a:ext>
                      </a:extLst>
                    </p:cNvPr>
                    <p:cNvGrpSpPr/>
                    <p:nvPr/>
                  </p:nvGrpSpPr>
                  <p:grpSpPr>
                    <a:xfrm>
                      <a:off x="3291539" y="4628710"/>
                      <a:ext cx="404860" cy="279854"/>
                      <a:chOff x="1492896" y="4740617"/>
                      <a:chExt cx="824865" cy="570180"/>
                    </a:xfrm>
                  </p:grpSpPr>
                  <p:pic>
                    <p:nvPicPr>
                      <p:cNvPr id="376" name="Picture 375">
                        <a:extLst>
                          <a:ext uri="{FF2B5EF4-FFF2-40B4-BE49-F238E27FC236}">
                            <a16:creationId xmlns:a16="http://schemas.microsoft.com/office/drawing/2014/main" id="{A7A94D26-A914-4F87-AB6D-118D93931FD2}"/>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77" name="Group 376">
                        <a:extLst>
                          <a:ext uri="{FF2B5EF4-FFF2-40B4-BE49-F238E27FC236}">
                            <a16:creationId xmlns:a16="http://schemas.microsoft.com/office/drawing/2014/main" id="{37308EEC-D99F-4E24-B9F3-E13F13084B7E}"/>
                          </a:ext>
                        </a:extLst>
                      </p:cNvPr>
                      <p:cNvGrpSpPr/>
                      <p:nvPr/>
                    </p:nvGrpSpPr>
                    <p:grpSpPr>
                      <a:xfrm>
                        <a:off x="1492896" y="4740617"/>
                        <a:ext cx="824865" cy="570180"/>
                        <a:chOff x="1431708" y="4740617"/>
                        <a:chExt cx="920385" cy="570180"/>
                      </a:xfrm>
                    </p:grpSpPr>
                    <p:sp>
                      <p:nvSpPr>
                        <p:cNvPr id="378" name="Freeform: Shape 377">
                          <a:extLst>
                            <a:ext uri="{FF2B5EF4-FFF2-40B4-BE49-F238E27FC236}">
                              <a16:creationId xmlns:a16="http://schemas.microsoft.com/office/drawing/2014/main" id="{DDBB562E-BF0D-4B47-9A08-4A2DDDCC83A2}"/>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9" name="Straight Connector 378">
                          <a:extLst>
                            <a:ext uri="{FF2B5EF4-FFF2-40B4-BE49-F238E27FC236}">
                              <a16:creationId xmlns:a16="http://schemas.microsoft.com/office/drawing/2014/main" id="{DD58EE72-92F4-47C8-B8EF-98A467D9EA5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0" name="Group 369">
                      <a:extLst>
                        <a:ext uri="{FF2B5EF4-FFF2-40B4-BE49-F238E27FC236}">
                          <a16:creationId xmlns:a16="http://schemas.microsoft.com/office/drawing/2014/main" id="{B5966EB7-7EDF-48E6-BE44-FBA0DA3B7201}"/>
                        </a:ext>
                      </a:extLst>
                    </p:cNvPr>
                    <p:cNvGrpSpPr/>
                    <p:nvPr/>
                  </p:nvGrpSpPr>
                  <p:grpSpPr>
                    <a:xfrm>
                      <a:off x="3893512" y="4628710"/>
                      <a:ext cx="404860" cy="279854"/>
                      <a:chOff x="1323280" y="4740617"/>
                      <a:chExt cx="824865" cy="570180"/>
                    </a:xfrm>
                  </p:grpSpPr>
                  <p:pic>
                    <p:nvPicPr>
                      <p:cNvPr id="372" name="Picture 371">
                        <a:extLst>
                          <a:ext uri="{FF2B5EF4-FFF2-40B4-BE49-F238E27FC236}">
                            <a16:creationId xmlns:a16="http://schemas.microsoft.com/office/drawing/2014/main" id="{5B4F893A-8250-4835-8C58-750D3C20377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73" name="Group 372">
                        <a:extLst>
                          <a:ext uri="{FF2B5EF4-FFF2-40B4-BE49-F238E27FC236}">
                            <a16:creationId xmlns:a16="http://schemas.microsoft.com/office/drawing/2014/main" id="{DC85FADA-26B9-4768-B012-B515981C3F27}"/>
                          </a:ext>
                        </a:extLst>
                      </p:cNvPr>
                      <p:cNvGrpSpPr/>
                      <p:nvPr/>
                    </p:nvGrpSpPr>
                    <p:grpSpPr>
                      <a:xfrm>
                        <a:off x="1323280" y="4740617"/>
                        <a:ext cx="824865" cy="570180"/>
                        <a:chOff x="1242450" y="4740617"/>
                        <a:chExt cx="920385" cy="570180"/>
                      </a:xfrm>
                    </p:grpSpPr>
                    <p:sp>
                      <p:nvSpPr>
                        <p:cNvPr id="374" name="Freeform: Shape 373">
                          <a:extLst>
                            <a:ext uri="{FF2B5EF4-FFF2-40B4-BE49-F238E27FC236}">
                              <a16:creationId xmlns:a16="http://schemas.microsoft.com/office/drawing/2014/main" id="{6876F4F4-AC05-4A67-A14D-EEC683B3C03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5" name="Straight Connector 374">
                          <a:extLst>
                            <a:ext uri="{FF2B5EF4-FFF2-40B4-BE49-F238E27FC236}">
                              <a16:creationId xmlns:a16="http://schemas.microsoft.com/office/drawing/2014/main" id="{9915196D-A6C2-421A-84DA-1C21E2B0438D}"/>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71" name="Straight Connector 370">
                      <a:extLst>
                        <a:ext uri="{FF2B5EF4-FFF2-40B4-BE49-F238E27FC236}">
                          <a16:creationId xmlns:a16="http://schemas.microsoft.com/office/drawing/2014/main" id="{4A1DA282-849B-463B-A4E6-E3F1AC3E1F42}"/>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67" name="Rectangle: Rounded Corners 366">
                    <a:extLst>
                      <a:ext uri="{FF2B5EF4-FFF2-40B4-BE49-F238E27FC236}">
                        <a16:creationId xmlns:a16="http://schemas.microsoft.com/office/drawing/2014/main" id="{CEE43203-B02B-4A61-A2E5-946576AC085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68" name="TextBox 367">
                    <a:extLst>
                      <a:ext uri="{FF2B5EF4-FFF2-40B4-BE49-F238E27FC236}">
                        <a16:creationId xmlns:a16="http://schemas.microsoft.com/office/drawing/2014/main" id="{E02C851A-1001-4ABC-B066-8CA25D1E58D5}"/>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351" name="Group 350">
                  <a:extLst>
                    <a:ext uri="{FF2B5EF4-FFF2-40B4-BE49-F238E27FC236}">
                      <a16:creationId xmlns:a16="http://schemas.microsoft.com/office/drawing/2014/main" id="{98B4D821-8236-4C3B-8182-C3B93C1FCC3E}"/>
                    </a:ext>
                  </a:extLst>
                </p:cNvPr>
                <p:cNvGrpSpPr/>
                <p:nvPr/>
              </p:nvGrpSpPr>
              <p:grpSpPr>
                <a:xfrm>
                  <a:off x="6369682" y="4856560"/>
                  <a:ext cx="834695" cy="455697"/>
                  <a:chOff x="9734441" y="1953771"/>
                  <a:chExt cx="1120250" cy="611592"/>
                </a:xfrm>
              </p:grpSpPr>
              <p:grpSp>
                <p:nvGrpSpPr>
                  <p:cNvPr id="352" name="Group 351">
                    <a:extLst>
                      <a:ext uri="{FF2B5EF4-FFF2-40B4-BE49-F238E27FC236}">
                        <a16:creationId xmlns:a16="http://schemas.microsoft.com/office/drawing/2014/main" id="{77F102B7-FD1E-49F1-A4F1-0D469216B2E9}"/>
                      </a:ext>
                    </a:extLst>
                  </p:cNvPr>
                  <p:cNvGrpSpPr/>
                  <p:nvPr/>
                </p:nvGrpSpPr>
                <p:grpSpPr>
                  <a:xfrm>
                    <a:off x="9818293" y="2253328"/>
                    <a:ext cx="972173" cy="243489"/>
                    <a:chOff x="3291539" y="4628710"/>
                    <a:chExt cx="1006833" cy="279854"/>
                  </a:xfrm>
                </p:grpSpPr>
                <p:grpSp>
                  <p:nvGrpSpPr>
                    <p:cNvPr id="355" name="Group 354">
                      <a:extLst>
                        <a:ext uri="{FF2B5EF4-FFF2-40B4-BE49-F238E27FC236}">
                          <a16:creationId xmlns:a16="http://schemas.microsoft.com/office/drawing/2014/main" id="{BABCAD90-CA8C-43CE-8B84-27751F16D953}"/>
                        </a:ext>
                      </a:extLst>
                    </p:cNvPr>
                    <p:cNvGrpSpPr/>
                    <p:nvPr/>
                  </p:nvGrpSpPr>
                  <p:grpSpPr>
                    <a:xfrm>
                      <a:off x="3291539" y="4628710"/>
                      <a:ext cx="404860" cy="279854"/>
                      <a:chOff x="1492896" y="4740617"/>
                      <a:chExt cx="824865" cy="570180"/>
                    </a:xfrm>
                  </p:grpSpPr>
                  <p:pic>
                    <p:nvPicPr>
                      <p:cNvPr id="362" name="Picture 361">
                        <a:extLst>
                          <a:ext uri="{FF2B5EF4-FFF2-40B4-BE49-F238E27FC236}">
                            <a16:creationId xmlns:a16="http://schemas.microsoft.com/office/drawing/2014/main" id="{1172ABAF-D340-4C70-B409-C4F32C8DD63B}"/>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63" name="Group 362">
                        <a:extLst>
                          <a:ext uri="{FF2B5EF4-FFF2-40B4-BE49-F238E27FC236}">
                            <a16:creationId xmlns:a16="http://schemas.microsoft.com/office/drawing/2014/main" id="{719BA084-A238-45F7-89B4-A59C4808CF80}"/>
                          </a:ext>
                        </a:extLst>
                      </p:cNvPr>
                      <p:cNvGrpSpPr/>
                      <p:nvPr/>
                    </p:nvGrpSpPr>
                    <p:grpSpPr>
                      <a:xfrm>
                        <a:off x="1492896" y="4740617"/>
                        <a:ext cx="824865" cy="570180"/>
                        <a:chOff x="1431708" y="4740617"/>
                        <a:chExt cx="920385" cy="570180"/>
                      </a:xfrm>
                    </p:grpSpPr>
                    <p:sp>
                      <p:nvSpPr>
                        <p:cNvPr id="364" name="Freeform: Shape 363">
                          <a:extLst>
                            <a:ext uri="{FF2B5EF4-FFF2-40B4-BE49-F238E27FC236}">
                              <a16:creationId xmlns:a16="http://schemas.microsoft.com/office/drawing/2014/main" id="{ED00F98D-73AF-45E2-ACE9-A6B6EDA9E2B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5" name="Straight Connector 364">
                          <a:extLst>
                            <a:ext uri="{FF2B5EF4-FFF2-40B4-BE49-F238E27FC236}">
                              <a16:creationId xmlns:a16="http://schemas.microsoft.com/office/drawing/2014/main" id="{B0F5058B-2FC9-4496-9D2A-8E82D906EA4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56" name="Group 355">
                      <a:extLst>
                        <a:ext uri="{FF2B5EF4-FFF2-40B4-BE49-F238E27FC236}">
                          <a16:creationId xmlns:a16="http://schemas.microsoft.com/office/drawing/2014/main" id="{74A16976-AB63-41A1-A20E-8D28B78A2686}"/>
                        </a:ext>
                      </a:extLst>
                    </p:cNvPr>
                    <p:cNvGrpSpPr/>
                    <p:nvPr/>
                  </p:nvGrpSpPr>
                  <p:grpSpPr>
                    <a:xfrm>
                      <a:off x="3893512" y="4628710"/>
                      <a:ext cx="404860" cy="279854"/>
                      <a:chOff x="1323280" y="4740617"/>
                      <a:chExt cx="824865" cy="570180"/>
                    </a:xfrm>
                  </p:grpSpPr>
                  <p:pic>
                    <p:nvPicPr>
                      <p:cNvPr id="358" name="Picture 357">
                        <a:extLst>
                          <a:ext uri="{FF2B5EF4-FFF2-40B4-BE49-F238E27FC236}">
                            <a16:creationId xmlns:a16="http://schemas.microsoft.com/office/drawing/2014/main" id="{96240C9A-9B41-4853-96DA-8A9084B6D28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59" name="Group 358">
                        <a:extLst>
                          <a:ext uri="{FF2B5EF4-FFF2-40B4-BE49-F238E27FC236}">
                            <a16:creationId xmlns:a16="http://schemas.microsoft.com/office/drawing/2014/main" id="{CD47C12D-D2C9-49F5-B182-F0F254E76E72}"/>
                          </a:ext>
                        </a:extLst>
                      </p:cNvPr>
                      <p:cNvGrpSpPr/>
                      <p:nvPr/>
                    </p:nvGrpSpPr>
                    <p:grpSpPr>
                      <a:xfrm>
                        <a:off x="1323280" y="4740617"/>
                        <a:ext cx="824865" cy="570180"/>
                        <a:chOff x="1242450" y="4740617"/>
                        <a:chExt cx="920385" cy="570180"/>
                      </a:xfrm>
                    </p:grpSpPr>
                    <p:sp>
                      <p:nvSpPr>
                        <p:cNvPr id="360" name="Freeform: Shape 359">
                          <a:extLst>
                            <a:ext uri="{FF2B5EF4-FFF2-40B4-BE49-F238E27FC236}">
                              <a16:creationId xmlns:a16="http://schemas.microsoft.com/office/drawing/2014/main" id="{CAF955A1-C409-43EE-9123-5969FE207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1" name="Straight Connector 360">
                          <a:extLst>
                            <a:ext uri="{FF2B5EF4-FFF2-40B4-BE49-F238E27FC236}">
                              <a16:creationId xmlns:a16="http://schemas.microsoft.com/office/drawing/2014/main" id="{57662719-147A-4E6F-A5D8-7858ED2E0C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57" name="Straight Connector 356">
                      <a:extLst>
                        <a:ext uri="{FF2B5EF4-FFF2-40B4-BE49-F238E27FC236}">
                          <a16:creationId xmlns:a16="http://schemas.microsoft.com/office/drawing/2014/main" id="{14827134-1A86-4EAB-BAA0-E0BF135C5B0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3" name="Rectangle: Rounded Corners 352">
                    <a:extLst>
                      <a:ext uri="{FF2B5EF4-FFF2-40B4-BE49-F238E27FC236}">
                        <a16:creationId xmlns:a16="http://schemas.microsoft.com/office/drawing/2014/main" id="{0C3D629F-B69F-4F1E-B590-3C2732C023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54" name="TextBox 353">
                    <a:extLst>
                      <a:ext uri="{FF2B5EF4-FFF2-40B4-BE49-F238E27FC236}">
                        <a16:creationId xmlns:a16="http://schemas.microsoft.com/office/drawing/2014/main" id="{B49FEC22-A347-4C1D-B048-53F9A5DA6909}"/>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sp>
            <p:nvSpPr>
              <p:cNvPr id="345" name="TextBox 344">
                <a:extLst>
                  <a:ext uri="{FF2B5EF4-FFF2-40B4-BE49-F238E27FC236}">
                    <a16:creationId xmlns:a16="http://schemas.microsoft.com/office/drawing/2014/main" id="{B933039D-C2E9-47AE-BE3D-184DE828012B}"/>
                  </a:ext>
                </a:extLst>
              </p:cNvPr>
              <p:cNvSpPr txBox="1"/>
              <p:nvPr/>
            </p:nvSpPr>
            <p:spPr>
              <a:xfrm>
                <a:off x="8115414" y="4223582"/>
                <a:ext cx="684206" cy="166135"/>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1</a:t>
                </a:r>
                <a:endParaRPr lang="en-US" sz="2353">
                  <a:solidFill>
                    <a:srgbClr val="000000"/>
                  </a:solidFill>
                  <a:latin typeface="Segoe UI Semibold"/>
                </a:endParaRPr>
              </a:p>
            </p:txBody>
          </p:sp>
        </p:grpSp>
      </p:grpSp>
      <p:grpSp>
        <p:nvGrpSpPr>
          <p:cNvPr id="191" name="Group 190">
            <a:extLst>
              <a:ext uri="{FF2B5EF4-FFF2-40B4-BE49-F238E27FC236}">
                <a16:creationId xmlns:a16="http://schemas.microsoft.com/office/drawing/2014/main" id="{F0ACF263-2683-4948-A1E9-8E2A3B7C506C}"/>
              </a:ext>
            </a:extLst>
          </p:cNvPr>
          <p:cNvGrpSpPr/>
          <p:nvPr/>
        </p:nvGrpSpPr>
        <p:grpSpPr>
          <a:xfrm>
            <a:off x="3841957" y="3455441"/>
            <a:ext cx="281027" cy="265723"/>
            <a:chOff x="9687132" y="5337166"/>
            <a:chExt cx="207220" cy="195938"/>
          </a:xfrm>
        </p:grpSpPr>
        <p:sp>
          <p:nvSpPr>
            <p:cNvPr id="192" name="Oval 5">
              <a:extLst>
                <a:ext uri="{FF2B5EF4-FFF2-40B4-BE49-F238E27FC236}">
                  <a16:creationId xmlns:a16="http://schemas.microsoft.com/office/drawing/2014/main" id="{2529622D-4D4A-4995-9166-D6A6B04FE6D4}"/>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196" name="LightningBolt_E945" title="Icon of a lightning bolt">
              <a:extLst>
                <a:ext uri="{FF2B5EF4-FFF2-40B4-BE49-F238E27FC236}">
                  <a16:creationId xmlns:a16="http://schemas.microsoft.com/office/drawing/2014/main" id="{1E3409D7-C677-44A9-89C9-3F8FCA2A5CB4}"/>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197" name="Group 196">
            <a:extLst>
              <a:ext uri="{FF2B5EF4-FFF2-40B4-BE49-F238E27FC236}">
                <a16:creationId xmlns:a16="http://schemas.microsoft.com/office/drawing/2014/main" id="{A0EB1D21-FFF6-4E7E-A06B-F9EA7179BBF7}"/>
              </a:ext>
            </a:extLst>
          </p:cNvPr>
          <p:cNvGrpSpPr/>
          <p:nvPr/>
        </p:nvGrpSpPr>
        <p:grpSpPr>
          <a:xfrm>
            <a:off x="6960072" y="2969267"/>
            <a:ext cx="281027" cy="265723"/>
            <a:chOff x="9687132" y="5337166"/>
            <a:chExt cx="207220" cy="195938"/>
          </a:xfrm>
        </p:grpSpPr>
        <p:sp>
          <p:nvSpPr>
            <p:cNvPr id="204" name="Oval 5">
              <a:extLst>
                <a:ext uri="{FF2B5EF4-FFF2-40B4-BE49-F238E27FC236}">
                  <a16:creationId xmlns:a16="http://schemas.microsoft.com/office/drawing/2014/main" id="{D088BE7F-E346-4DA2-8BFC-8A5E8BC2829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5" name="LightningBolt_E945" title="Icon of a lightning bolt">
              <a:extLst>
                <a:ext uri="{FF2B5EF4-FFF2-40B4-BE49-F238E27FC236}">
                  <a16:creationId xmlns:a16="http://schemas.microsoft.com/office/drawing/2014/main" id="{C31307D0-A0CD-492A-95C6-8CC80CF762DD}"/>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06" name="Group 205">
            <a:extLst>
              <a:ext uri="{FF2B5EF4-FFF2-40B4-BE49-F238E27FC236}">
                <a16:creationId xmlns:a16="http://schemas.microsoft.com/office/drawing/2014/main" id="{ED943C3E-30A0-4F23-AE83-B35A2113861E}"/>
              </a:ext>
            </a:extLst>
          </p:cNvPr>
          <p:cNvGrpSpPr/>
          <p:nvPr/>
        </p:nvGrpSpPr>
        <p:grpSpPr>
          <a:xfrm>
            <a:off x="10020613" y="2757926"/>
            <a:ext cx="281027" cy="265723"/>
            <a:chOff x="9687132" y="5337166"/>
            <a:chExt cx="207220" cy="195938"/>
          </a:xfrm>
        </p:grpSpPr>
        <p:sp>
          <p:nvSpPr>
            <p:cNvPr id="207" name="Oval 5">
              <a:extLst>
                <a:ext uri="{FF2B5EF4-FFF2-40B4-BE49-F238E27FC236}">
                  <a16:creationId xmlns:a16="http://schemas.microsoft.com/office/drawing/2014/main" id="{C089E295-4F1E-4FAE-9C84-AFAB8E8072B3}"/>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8" name="LightningBolt_E945" title="Icon of a lightning bolt">
              <a:extLst>
                <a:ext uri="{FF2B5EF4-FFF2-40B4-BE49-F238E27FC236}">
                  <a16:creationId xmlns:a16="http://schemas.microsoft.com/office/drawing/2014/main" id="{E9A0A493-88E8-4CE6-A6F7-695D6794ACA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sp>
        <p:nvSpPr>
          <p:cNvPr id="209" name="TextBox 208">
            <a:extLst>
              <a:ext uri="{FF2B5EF4-FFF2-40B4-BE49-F238E27FC236}">
                <a16:creationId xmlns:a16="http://schemas.microsoft.com/office/drawing/2014/main" id="{938CD055-7384-4E09-856F-2E6A5573B4F3}"/>
              </a:ext>
            </a:extLst>
          </p:cNvPr>
          <p:cNvSpPr txBox="1"/>
          <p:nvPr/>
        </p:nvSpPr>
        <p:spPr>
          <a:xfrm>
            <a:off x="3516721" y="3097593"/>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1</a:t>
            </a:r>
            <a:endParaRPr lang="en-US" b="1" i="1">
              <a:solidFill>
                <a:srgbClr val="000000"/>
              </a:solidFill>
              <a:latin typeface="Segoe UI"/>
            </a:endParaRPr>
          </a:p>
        </p:txBody>
      </p:sp>
      <p:sp>
        <p:nvSpPr>
          <p:cNvPr id="210" name="TextBox 209">
            <a:extLst>
              <a:ext uri="{FF2B5EF4-FFF2-40B4-BE49-F238E27FC236}">
                <a16:creationId xmlns:a16="http://schemas.microsoft.com/office/drawing/2014/main" id="{F9E11414-4978-41A3-9739-46AE19C46102}"/>
              </a:ext>
            </a:extLst>
          </p:cNvPr>
          <p:cNvSpPr txBox="1"/>
          <p:nvPr/>
        </p:nvSpPr>
        <p:spPr>
          <a:xfrm>
            <a:off x="4190614" y="3096006"/>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2</a:t>
            </a:r>
            <a:endParaRPr lang="en-US" b="1" i="1">
              <a:solidFill>
                <a:srgbClr val="000000"/>
              </a:solidFill>
              <a:latin typeface="Segoe UI"/>
            </a:endParaRPr>
          </a:p>
        </p:txBody>
      </p:sp>
      <p:grpSp>
        <p:nvGrpSpPr>
          <p:cNvPr id="211" name="Group 210">
            <a:extLst>
              <a:ext uri="{FF2B5EF4-FFF2-40B4-BE49-F238E27FC236}">
                <a16:creationId xmlns:a16="http://schemas.microsoft.com/office/drawing/2014/main" id="{BD49CAA9-5EE2-401C-A66E-2CF444FCA074}"/>
              </a:ext>
            </a:extLst>
          </p:cNvPr>
          <p:cNvGrpSpPr/>
          <p:nvPr/>
        </p:nvGrpSpPr>
        <p:grpSpPr>
          <a:xfrm>
            <a:off x="2238832" y="5238950"/>
            <a:ext cx="462146" cy="608850"/>
            <a:chOff x="3202598" y="3445817"/>
            <a:chExt cx="953991" cy="1256824"/>
          </a:xfrm>
        </p:grpSpPr>
        <p:sp>
          <p:nvSpPr>
            <p:cNvPr id="212" name="Freeform: Shape 211">
              <a:extLst>
                <a:ext uri="{FF2B5EF4-FFF2-40B4-BE49-F238E27FC236}">
                  <a16:creationId xmlns:a16="http://schemas.microsoft.com/office/drawing/2014/main" id="{38B4C377-9A2D-4162-B2B8-36D5E0B49C3E}"/>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3" name="Freeform: Shape 212">
              <a:extLst>
                <a:ext uri="{FF2B5EF4-FFF2-40B4-BE49-F238E27FC236}">
                  <a16:creationId xmlns:a16="http://schemas.microsoft.com/office/drawing/2014/main" id="{6EDF2310-735D-4771-A995-F36E4905543A}"/>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4" name="Freeform: Shape 213">
              <a:extLst>
                <a:ext uri="{FF2B5EF4-FFF2-40B4-BE49-F238E27FC236}">
                  <a16:creationId xmlns:a16="http://schemas.microsoft.com/office/drawing/2014/main" id="{E3D5F1DA-02AC-4DAE-8CBA-EE4F809C909F}"/>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5" name="Freeform: Shape 214">
              <a:extLst>
                <a:ext uri="{FF2B5EF4-FFF2-40B4-BE49-F238E27FC236}">
                  <a16:creationId xmlns:a16="http://schemas.microsoft.com/office/drawing/2014/main" id="{C62F0795-93F0-4FAC-90F8-15CE64146967}"/>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6" name="Freeform: Shape 215">
              <a:extLst>
                <a:ext uri="{FF2B5EF4-FFF2-40B4-BE49-F238E27FC236}">
                  <a16:creationId xmlns:a16="http://schemas.microsoft.com/office/drawing/2014/main" id="{041DA059-2859-4BDB-A49F-4EAF1BAD2DD0}"/>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cxnSp>
        <p:nvCxnSpPr>
          <p:cNvPr id="217" name="Straight Connector 216">
            <a:extLst>
              <a:ext uri="{FF2B5EF4-FFF2-40B4-BE49-F238E27FC236}">
                <a16:creationId xmlns:a16="http://schemas.microsoft.com/office/drawing/2014/main" id="{EEA61829-20C6-4B58-98DD-FCFDB6CDEA72}"/>
              </a:ext>
            </a:extLst>
          </p:cNvPr>
          <p:cNvCxnSpPr>
            <a:cxnSpLocks/>
          </p:cNvCxnSpPr>
          <p:nvPr/>
        </p:nvCxnSpPr>
        <p:spPr>
          <a:xfrm>
            <a:off x="1754067" y="5573853"/>
            <a:ext cx="437140"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10" name="Picture 9" descr="A picture containing electronics, display&#10;&#10;Description automatically generated">
            <a:extLst>
              <a:ext uri="{FF2B5EF4-FFF2-40B4-BE49-F238E27FC236}">
                <a16:creationId xmlns:a16="http://schemas.microsoft.com/office/drawing/2014/main" id="{678D030B-595F-49BB-A3BF-35BCE32D5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93" y="3056132"/>
            <a:ext cx="614714" cy="614714"/>
          </a:xfrm>
          <a:prstGeom prst="rect">
            <a:avLst/>
          </a:prstGeom>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48472" y="3149644"/>
            <a:ext cx="281027" cy="265723"/>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29" name="Group 228">
            <a:extLst>
              <a:ext uri="{FF2B5EF4-FFF2-40B4-BE49-F238E27FC236}">
                <a16:creationId xmlns:a16="http://schemas.microsoft.com/office/drawing/2014/main" id="{D26A60F0-B61A-495B-BD1B-E00D9BBE18E3}"/>
              </a:ext>
            </a:extLst>
          </p:cNvPr>
          <p:cNvGrpSpPr/>
          <p:nvPr/>
        </p:nvGrpSpPr>
        <p:grpSpPr>
          <a:xfrm>
            <a:off x="1228625" y="951876"/>
            <a:ext cx="10689203" cy="514238"/>
            <a:chOff x="1313894" y="1164400"/>
            <a:chExt cx="10689355" cy="834311"/>
          </a:xfrm>
        </p:grpSpPr>
        <p:sp>
          <p:nvSpPr>
            <p:cNvPr id="230" name="Rectangle 229">
              <a:extLst>
                <a:ext uri="{FF2B5EF4-FFF2-40B4-BE49-F238E27FC236}">
                  <a16:creationId xmlns:a16="http://schemas.microsoft.com/office/drawing/2014/main" id="{7AB6DCB5-DFA9-406F-BF1C-7396D8E8C0E7}"/>
                </a:ext>
              </a:extLst>
            </p:cNvPr>
            <p:cNvSpPr/>
            <p:nvPr/>
          </p:nvSpPr>
          <p:spPr bwMode="auto">
            <a:xfrm>
              <a:off x="1313894" y="1164400"/>
              <a:ext cx="10689355" cy="49347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Left Brace 230">
              <a:extLst>
                <a:ext uri="{FF2B5EF4-FFF2-40B4-BE49-F238E27FC236}">
                  <a16:creationId xmlns:a16="http://schemas.microsoft.com/office/drawing/2014/main" id="{746C25D1-A1C0-4704-8D71-91AC201DF85C}"/>
                </a:ext>
              </a:extLst>
            </p:cNvPr>
            <p:cNvSpPr/>
            <p:nvPr/>
          </p:nvSpPr>
          <p:spPr>
            <a:xfrm rot="16200000">
              <a:off x="6473126" y="-3531412"/>
              <a:ext cx="370892" cy="10689354"/>
            </a:xfrm>
            <a:prstGeom prst="leftBrace">
              <a:avLst>
                <a:gd name="adj1" fmla="val 234199"/>
                <a:gd name="adj2" fmla="val 50000"/>
              </a:avLst>
            </a:prstGeom>
            <a:solidFill>
              <a:srgbClr val="0078D4"/>
            </a:solidFill>
            <a:ln w="12700" cap="flat" cmpd="sng" algn="ctr">
              <a:solidFill>
                <a:srgbClr val="0078D4"/>
              </a:solidFill>
              <a:prstDash val="solid"/>
              <a:headEnd type="none" w="lg" len="med"/>
              <a:tailEnd type="none" w="lg" len="med"/>
            </a:ln>
            <a:effectLst/>
          </p:spPr>
          <p:txBody>
            <a:bodyPr rtlCol="0" anchor="ctr"/>
            <a:lstStyle/>
            <a:p>
              <a:pPr algn="ctr" defTabSz="914411">
                <a:defRPr/>
              </a:pPr>
              <a:endParaRPr lang="en-US" kern="0">
                <a:solidFill>
                  <a:srgbClr val="1A1A1A"/>
                </a:solidFill>
                <a:latin typeface="Segoe UI"/>
              </a:endParaRPr>
            </a:p>
          </p:txBody>
        </p:sp>
      </p:grpSp>
      <p:sp>
        <p:nvSpPr>
          <p:cNvPr id="232" name="Rectangle 231">
            <a:extLst>
              <a:ext uri="{FF2B5EF4-FFF2-40B4-BE49-F238E27FC236}">
                <a16:creationId xmlns:a16="http://schemas.microsoft.com/office/drawing/2014/main" id="{7E352289-5DEE-4353-8014-845DD1AAA942}"/>
              </a:ext>
            </a:extLst>
          </p:cNvPr>
          <p:cNvSpPr/>
          <p:nvPr/>
        </p:nvSpPr>
        <p:spPr bwMode="auto">
          <a:xfrm>
            <a:off x="3582387" y="836736"/>
            <a:ext cx="5981679" cy="666835"/>
          </a:xfrm>
          <a:prstGeom prst="rect">
            <a:avLst/>
          </a:prstGeom>
          <a:noFill/>
          <a:ln w="10795" cap="flat" cmpd="sng" algn="ctr">
            <a:noFill/>
            <a:prstDash val="solid"/>
          </a:ln>
          <a:effectLst/>
        </p:spPr>
        <p:txBody>
          <a:bodyPr vert="horz" wrap="square" lIns="179282" tIns="89641" rIns="89641" bIns="89641" numCol="1" rtlCol="0" anchor="ctr" anchorCtr="0" compatLnSpc="1">
            <a:prstTxWarp prst="textNoShape">
              <a:avLst/>
            </a:prstTxWarp>
          </a:bodyPr>
          <a:lstStyle/>
          <a:p>
            <a:pPr algn="ctr" defTabSz="913762" fontAlgn="base">
              <a:spcBef>
                <a:spcPct val="0"/>
              </a:spcBef>
              <a:spcAft>
                <a:spcPct val="0"/>
              </a:spcAft>
              <a:defRPr/>
            </a:pPr>
            <a:r>
              <a:rPr lang="en-US" sz="1600" b="1" kern="0">
                <a:solidFill>
                  <a:srgbClr val="FFFFFF"/>
                </a:solidFill>
                <a:latin typeface="Segoe UI"/>
                <a:cs typeface="Segoe UI" panose="020B0502040204020203" pitchFamily="34" charset="0"/>
              </a:rPr>
              <a:t>   </a:t>
            </a:r>
            <a:r>
              <a:rPr lang="en-US" sz="1600" b="1" kern="0">
                <a:solidFill>
                  <a:srgbClr val="FFFFFF"/>
                </a:solidFill>
                <a:latin typeface="Segoe UI Semibold"/>
                <a:cs typeface="Segoe UI" panose="020B0502040204020203" pitchFamily="34" charset="0"/>
              </a:rPr>
              <a:t>Cloud Infrastructure Architect | Cloud Infrastructure Ops</a:t>
            </a:r>
          </a:p>
        </p:txBody>
      </p:sp>
      <p:sp>
        <p:nvSpPr>
          <p:cNvPr id="234" name="people_4">
            <a:extLst>
              <a:ext uri="{FF2B5EF4-FFF2-40B4-BE49-F238E27FC236}">
                <a16:creationId xmlns:a16="http://schemas.microsoft.com/office/drawing/2014/main" id="{14ABF421-B77D-45A1-A409-7CA36D5BE129}"/>
              </a:ext>
            </a:extLst>
          </p:cNvPr>
          <p:cNvSpPr>
            <a:spLocks noChangeAspect="1" noEditPoints="1"/>
          </p:cNvSpPr>
          <p:nvPr/>
        </p:nvSpPr>
        <p:spPr bwMode="auto">
          <a:xfrm>
            <a:off x="9972408" y="1013724"/>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35" name="Rectangle 234">
            <a:extLst>
              <a:ext uri="{FF2B5EF4-FFF2-40B4-BE49-F238E27FC236}">
                <a16:creationId xmlns:a16="http://schemas.microsoft.com/office/drawing/2014/main" id="{A86F173E-432E-453F-A335-93B3FD7D45A2}"/>
              </a:ext>
            </a:extLst>
          </p:cNvPr>
          <p:cNvSpPr/>
          <p:nvPr/>
        </p:nvSpPr>
        <p:spPr>
          <a:xfrm>
            <a:off x="1110226" y="6443016"/>
            <a:ext cx="10483876" cy="312069"/>
          </a:xfrm>
          <a:prstGeom prst="rect">
            <a:avLst/>
          </a:prstGeom>
        </p:spPr>
        <p:txBody>
          <a:bodyPr wrap="none">
            <a:spAutoFit/>
          </a:bodyPr>
          <a:lstStyle/>
          <a:p>
            <a:pPr algn="ctr" defTabSz="914411">
              <a:defRPr/>
            </a:pPr>
            <a:r>
              <a:rPr lang="en-US" sz="1400" b="1">
                <a:gradFill>
                  <a:gsLst>
                    <a:gs pos="2917">
                      <a:srgbClr val="1A1A1A"/>
                    </a:gs>
                    <a:gs pos="30000">
                      <a:srgbClr val="1A1A1A"/>
                    </a:gs>
                  </a:gsLst>
                  <a:lin ang="5400000" scaled="0"/>
                </a:gradFill>
                <a:latin typeface="Segoe UI"/>
              </a:rPr>
              <a:t>Learn more about org roles, best practices, and Azure capabilities at the 4/19 briefing: Achieving Resilience in the Cloud</a:t>
            </a:r>
          </a:p>
        </p:txBody>
      </p:sp>
      <p:sp>
        <p:nvSpPr>
          <p:cNvPr id="218" name="Title 3">
            <a:extLst>
              <a:ext uri="{FF2B5EF4-FFF2-40B4-BE49-F238E27FC236}">
                <a16:creationId xmlns:a16="http://schemas.microsoft.com/office/drawing/2014/main" id="{6AED1E1F-B4E4-4B26-8F94-B5E04FBE0029}"/>
              </a:ext>
            </a:extLst>
          </p:cNvPr>
          <p:cNvSpPr txBox="1">
            <a:spLocks/>
          </p:cNvSpPr>
          <p:nvPr/>
        </p:nvSpPr>
        <p:spPr>
          <a:xfrm>
            <a:off x="584278" y="457244"/>
            <a:ext cx="112753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54"/>
            <a:r>
              <a:rPr lang="en-US">
                <a:gradFill>
                  <a:gsLst>
                    <a:gs pos="1250">
                      <a:srgbClr val="3C3C41"/>
                    </a:gs>
                    <a:gs pos="100000">
                      <a:srgbClr val="3C3C41"/>
                    </a:gs>
                  </a:gsLst>
                  <a:lin ang="5400000" scaled="0"/>
                </a:gradFill>
                <a:latin typeface="Segoe UI Semibold"/>
              </a:rPr>
              <a:t>Example of resilient architecture options</a:t>
            </a:r>
          </a:p>
        </p:txBody>
      </p:sp>
      <p:sp>
        <p:nvSpPr>
          <p:cNvPr id="219" name="people_4">
            <a:extLst>
              <a:ext uri="{FF2B5EF4-FFF2-40B4-BE49-F238E27FC236}">
                <a16:creationId xmlns:a16="http://schemas.microsoft.com/office/drawing/2014/main" id="{3E888806-3C15-4F64-A411-F5E73D1210BB}"/>
              </a:ext>
            </a:extLst>
          </p:cNvPr>
          <p:cNvSpPr>
            <a:spLocks noChangeAspect="1" noEditPoints="1"/>
          </p:cNvSpPr>
          <p:nvPr/>
        </p:nvSpPr>
        <p:spPr bwMode="auto">
          <a:xfrm>
            <a:off x="3160181" y="1004737"/>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20" name="Rectangle 219">
            <a:extLst>
              <a:ext uri="{FF2B5EF4-FFF2-40B4-BE49-F238E27FC236}">
                <a16:creationId xmlns:a16="http://schemas.microsoft.com/office/drawing/2014/main" id="{D54A5576-22FD-4D09-876D-2011AA11302C}"/>
              </a:ext>
            </a:extLst>
          </p:cNvPr>
          <p:cNvSpPr/>
          <p:nvPr/>
        </p:nvSpPr>
        <p:spPr bwMode="auto">
          <a:xfrm>
            <a:off x="7353212" y="49"/>
            <a:ext cx="4838789" cy="421722"/>
          </a:xfrm>
          <a:prstGeom prst="rect">
            <a:avLst/>
          </a:prstGeom>
          <a:solidFill>
            <a:srgbClr val="94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3C3C41"/>
                </a:solidFill>
                <a:latin typeface="Segoe UI"/>
                <a:ea typeface="Segoe UI" pitchFamily="34" charset="0"/>
                <a:cs typeface="Segoe UI" pitchFamily="34" charset="0"/>
              </a:rPr>
              <a:t>Expand initial architectures for reliability and resiliency</a:t>
            </a:r>
          </a:p>
        </p:txBody>
      </p:sp>
    </p:spTree>
    <p:extLst>
      <p:ext uri="{BB962C8B-B14F-4D97-AF65-F5344CB8AC3E}">
        <p14:creationId xmlns:p14="http://schemas.microsoft.com/office/powerpoint/2010/main" val="373950530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B5A3EB-9285-7546-BAAD-2078ABCD88D2}"/>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ACCC093A-4515-324C-813E-B2E4E0A3E971}"/>
              </a:ext>
            </a:extLst>
          </p:cNvPr>
          <p:cNvSpPr txBox="1">
            <a:spLocks/>
          </p:cNvSpPr>
          <p:nvPr/>
        </p:nvSpPr>
        <p:spPr>
          <a:xfrm>
            <a:off x="387901" y="2529348"/>
            <a:ext cx="9705395" cy="1895556"/>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Expert MSPs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Partner with an Azure Expert Managed Service Provider to migrate and operate workloads into a controlled environment managed and operated by the Expert MSP.</a:t>
            </a:r>
          </a:p>
        </p:txBody>
      </p:sp>
    </p:spTree>
    <p:extLst>
      <p:ext uri="{BB962C8B-B14F-4D97-AF65-F5344CB8AC3E}">
        <p14:creationId xmlns:p14="http://schemas.microsoft.com/office/powerpoint/2010/main" val="9151899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38EDE-F375-4B44-BB46-148AE9187B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 y="49"/>
            <a:ext cx="6057814" cy="6857903"/>
          </a:xfrm>
          <a:prstGeom prst="rect">
            <a:avLst/>
          </a:prstGeom>
        </p:spPr>
      </p:pic>
      <p:sp>
        <p:nvSpPr>
          <p:cNvPr id="8" name="Rectangle 7">
            <a:extLst>
              <a:ext uri="{FF2B5EF4-FFF2-40B4-BE49-F238E27FC236}">
                <a16:creationId xmlns:a16="http://schemas.microsoft.com/office/drawing/2014/main" id="{1D0D0966-27C4-1049-9075-B65E20F8D5C0}"/>
              </a:ext>
            </a:extLst>
          </p:cNvPr>
          <p:cNvSpPr/>
          <p:nvPr/>
        </p:nvSpPr>
        <p:spPr>
          <a:xfrm>
            <a:off x="0" y="48"/>
            <a:ext cx="6057814" cy="6857902"/>
          </a:xfrm>
          <a:prstGeom prst="rect">
            <a:avLst/>
          </a:prstGeom>
          <a:solidFill>
            <a:srgbClr val="253B5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Pro SemiLight"/>
            </a:endParaRPr>
          </a:p>
        </p:txBody>
      </p:sp>
      <p:sp>
        <p:nvSpPr>
          <p:cNvPr id="14" name="Title 3">
            <a:extLst>
              <a:ext uri="{FF2B5EF4-FFF2-40B4-BE49-F238E27FC236}">
                <a16:creationId xmlns:a16="http://schemas.microsoft.com/office/drawing/2014/main" id="{3FF73E83-4756-44CF-AA76-6D97A5271BED}"/>
              </a:ext>
            </a:extLst>
          </p:cNvPr>
          <p:cNvSpPr txBox="1">
            <a:spLocks/>
          </p:cNvSpPr>
          <p:nvPr/>
        </p:nvSpPr>
        <p:spPr>
          <a:xfrm>
            <a:off x="6724642" y="538745"/>
            <a:ext cx="11255342" cy="108635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32754">
              <a:lnSpc>
                <a:spcPct val="100000"/>
              </a:lnSpc>
              <a:spcBef>
                <a:spcPts val="0"/>
              </a:spcBef>
              <a:defRPr/>
            </a:pPr>
            <a:r>
              <a:rPr lang="en-US" sz="3530" b="1" spc="0">
                <a:ln>
                  <a:noFill/>
                </a:ln>
                <a:solidFill>
                  <a:srgbClr val="505050">
                    <a:lumMod val="50000"/>
                  </a:srgbClr>
                </a:solidFill>
                <a:latin typeface="Segoe Semibold" panose="020B0502040504020203" pitchFamily="34" charset="0"/>
                <a:cs typeface="Segoe UI Light" panose="020B0502040204020203" pitchFamily="34" charset="0"/>
              </a:rPr>
              <a:t>What are CIOs </a:t>
            </a:r>
            <a:br>
              <a:rPr lang="en-US" sz="3530" b="1" spc="0">
                <a:ln>
                  <a:noFill/>
                </a:ln>
                <a:solidFill>
                  <a:srgbClr val="505050">
                    <a:lumMod val="50000"/>
                  </a:srgbClr>
                </a:solidFill>
                <a:latin typeface="Segoe Semibold" panose="020B0502040504020203" pitchFamily="34" charset="0"/>
                <a:cs typeface="Segoe UI Light" panose="020B0502040204020203" pitchFamily="34" charset="0"/>
              </a:rPr>
            </a:br>
            <a:r>
              <a:rPr lang="en-US" sz="3530" b="1" spc="0">
                <a:ln>
                  <a:noFill/>
                </a:ln>
                <a:solidFill>
                  <a:srgbClr val="505050">
                    <a:lumMod val="50000"/>
                  </a:srgbClr>
                </a:solidFill>
                <a:latin typeface="Segoe Semibold" panose="020B0502040504020203" pitchFamily="34" charset="0"/>
                <a:cs typeface="Segoe UI Light" panose="020B0502040204020203" pitchFamily="34" charset="0"/>
              </a:rPr>
              <a:t>thinking?</a:t>
            </a:r>
          </a:p>
        </p:txBody>
      </p:sp>
      <p:sp>
        <p:nvSpPr>
          <p:cNvPr id="7" name="Rectangle 6">
            <a:extLst>
              <a:ext uri="{FF2B5EF4-FFF2-40B4-BE49-F238E27FC236}">
                <a16:creationId xmlns:a16="http://schemas.microsoft.com/office/drawing/2014/main" id="{1DA9781E-246E-4ABF-9C7B-EB8441E7FC8D}"/>
              </a:ext>
            </a:extLst>
          </p:cNvPr>
          <p:cNvSpPr/>
          <p:nvPr/>
        </p:nvSpPr>
        <p:spPr>
          <a:xfrm>
            <a:off x="684909" y="4566630"/>
            <a:ext cx="4530444" cy="1539000"/>
          </a:xfrm>
          <a:prstGeom prst="rect">
            <a:avLst/>
          </a:prstGeom>
        </p:spPr>
        <p:txBody>
          <a:bodyPr wrap="square">
            <a:spAutoFit/>
          </a:bodyPr>
          <a:lstStyle/>
          <a:p>
            <a:pPr defTabSz="914411">
              <a:defRPr/>
            </a:pPr>
            <a:r>
              <a:rPr lang="en-US" sz="2353" b="1">
                <a:solidFill>
                  <a:prstClr val="white"/>
                </a:solidFill>
                <a:latin typeface="Segoe Semibold" panose="020B0502040504020203" pitchFamily="34" charset="0"/>
                <a:cs typeface="Segoe UI Light" panose="020B0502040204020203" pitchFamily="34" charset="0"/>
              </a:rPr>
              <a:t>“Should I have a new team </a:t>
            </a:r>
          </a:p>
          <a:p>
            <a:pPr defTabSz="914411">
              <a:defRPr/>
            </a:pPr>
            <a:r>
              <a:rPr lang="en-US" sz="2353" b="1">
                <a:solidFill>
                  <a:prstClr val="white"/>
                </a:solidFill>
                <a:latin typeface="Segoe Semibold" panose="020B0502040504020203" pitchFamily="34" charset="0"/>
                <a:cs typeface="Segoe UI Light" panose="020B0502040204020203" pitchFamily="34" charset="0"/>
              </a:rPr>
              <a:t>focused on business enablement or stay focused on keeping the lights on?</a:t>
            </a:r>
          </a:p>
        </p:txBody>
      </p:sp>
      <p:sp>
        <p:nvSpPr>
          <p:cNvPr id="19" name="Text Placeholder 3">
            <a:extLst>
              <a:ext uri="{FF2B5EF4-FFF2-40B4-BE49-F238E27FC236}">
                <a16:creationId xmlns:a16="http://schemas.microsoft.com/office/drawing/2014/main" id="{05CA4CD6-39A1-4DDD-8E82-2BE6B106625E}"/>
              </a:ext>
            </a:extLst>
          </p:cNvPr>
          <p:cNvSpPr txBox="1">
            <a:spLocks/>
          </p:cNvSpPr>
          <p:nvPr/>
        </p:nvSpPr>
        <p:spPr>
          <a:xfrm>
            <a:off x="6423583" y="1739925"/>
            <a:ext cx="5339566" cy="4948505"/>
          </a:xfrm>
          <a:prstGeom prst="rect">
            <a:avLst/>
          </a:prstGeom>
          <a:noFill/>
        </p:spPr>
        <p:txBody>
          <a:bodyPr wrap="square" lIns="274316" tIns="274316" rIns="274316" bIns="274316" numCol="1" spcCol="360000" anchor="t" anchorCtr="0">
            <a:no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78">
              <a:spcAft>
                <a:spcPts val="0"/>
              </a:spcAft>
            </a:pPr>
            <a:r>
              <a:rPr lang="en-US">
                <a:solidFill>
                  <a:srgbClr val="1FABD2"/>
                </a:solidFill>
                <a:latin typeface="Segoe" panose="020B0502040504020203" pitchFamily="34" charset="0"/>
                <a:cs typeface="Segoe UI Semibold" panose="020B0702040204020203" pitchFamily="34" charset="0"/>
              </a:rPr>
              <a:t>How can my organization better serve the line of business</a:t>
            </a:r>
          </a:p>
          <a:p>
            <a:pPr defTabSz="914378">
              <a:spcAft>
                <a:spcPts val="0"/>
              </a:spcAft>
            </a:pPr>
            <a:r>
              <a:rPr lang="en-US">
                <a:solidFill>
                  <a:srgbClr val="505050">
                    <a:lumMod val="50000"/>
                  </a:srgbClr>
                </a:solidFill>
                <a:latin typeface="Segoe" panose="020B0502040504020203" pitchFamily="34" charset="0"/>
              </a:rPr>
              <a:t>to grow the business?</a:t>
            </a:r>
          </a:p>
          <a:p>
            <a:pPr defTabSz="914378">
              <a:defRPr/>
            </a:pPr>
            <a:endParaRPr lang="en-US">
              <a:solidFill>
                <a:srgbClr val="505050">
                  <a:lumMod val="50000"/>
                </a:srgbClr>
              </a:solidFill>
              <a:latin typeface="Segoe" panose="020B0502040504020203" pitchFamily="34" charset="0"/>
            </a:endParaRPr>
          </a:p>
          <a:p>
            <a:pPr defTabSz="914378">
              <a:defRPr/>
            </a:pPr>
            <a:r>
              <a:rPr lang="en-US">
                <a:solidFill>
                  <a:srgbClr val="505050">
                    <a:lumMod val="50000"/>
                  </a:srgbClr>
                </a:solidFill>
                <a:latin typeface="Segoe" panose="020B0502040504020203" pitchFamily="34" charset="0"/>
              </a:rPr>
              <a:t>My datacenter lease is coming up for renewal. </a:t>
            </a:r>
            <a:br>
              <a:rPr lang="en-US">
                <a:solidFill>
                  <a:srgbClr val="E6E6E6"/>
                </a:solidFill>
                <a:latin typeface="Segoe" panose="020B0502040504020203" pitchFamily="34" charset="0"/>
              </a:rPr>
            </a:br>
            <a:r>
              <a:rPr lang="en-US">
                <a:solidFill>
                  <a:srgbClr val="1FABD2"/>
                </a:solidFill>
                <a:latin typeface="Segoe" panose="020B0502040504020203" pitchFamily="34" charset="0"/>
                <a:cs typeface="Segoe UI Semibold" panose="020B0702040204020203" pitchFamily="34" charset="0"/>
              </a:rPr>
              <a:t>Do I need to have competency in datacenter </a:t>
            </a:r>
            <a:br>
              <a:rPr lang="en-US">
                <a:solidFill>
                  <a:srgbClr val="1FABD2"/>
                </a:solidFill>
                <a:latin typeface="Segoe" panose="020B0502040504020203" pitchFamily="34" charset="0"/>
                <a:cs typeface="Segoe UI Semibold" panose="020B0702040204020203" pitchFamily="34" charset="0"/>
              </a:rPr>
            </a:br>
            <a:r>
              <a:rPr lang="en-US">
                <a:solidFill>
                  <a:srgbClr val="1FABD2"/>
                </a:solidFill>
                <a:latin typeface="Segoe" panose="020B0502040504020203" pitchFamily="34" charset="0"/>
                <a:cs typeface="Segoe UI Semibold" panose="020B0702040204020203" pitchFamily="34" charset="0"/>
              </a:rPr>
              <a:t>operations for being successful?</a:t>
            </a:r>
          </a:p>
          <a:p>
            <a:pPr defTabSz="914378">
              <a:defRPr/>
            </a:pPr>
            <a:endParaRPr lang="en-US">
              <a:solidFill>
                <a:srgbClr val="E6E6E6"/>
              </a:solidFill>
              <a:latin typeface="Segoe" panose="020B0502040504020203" pitchFamily="34" charset="0"/>
              <a:cs typeface="Segoe UI Semibold" panose="020B07020402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Should I hire a Cyber Security expert </a:t>
            </a:r>
          </a:p>
          <a:p>
            <a:pPr defTabSz="914378">
              <a:defRPr/>
            </a:pPr>
            <a:r>
              <a:rPr lang="en-US">
                <a:solidFill>
                  <a:srgbClr val="505050">
                    <a:lumMod val="50000"/>
                  </a:srgbClr>
                </a:solidFill>
                <a:latin typeface="Segoe" panose="020B0502040504020203" pitchFamily="34" charset="0"/>
              </a:rPr>
              <a:t>to look at IT vulnerabilities?</a:t>
            </a:r>
            <a:br>
              <a:rPr lang="en-US">
                <a:solidFill>
                  <a:srgbClr val="505050">
                    <a:lumMod val="50000"/>
                  </a:srgbClr>
                </a:solidFill>
                <a:latin typeface="Segoe" panose="020B0502040504020203" pitchFamily="34" charset="0"/>
              </a:rPr>
            </a:br>
            <a:endParaRPr lang="en-US">
              <a:solidFill>
                <a:srgbClr val="505050">
                  <a:lumMod val="50000"/>
                </a:srgbClr>
              </a:solidFill>
              <a:latin typeface="Segoe" panose="020B05020405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Is there an opportunity to optimize IT Spend?</a:t>
            </a:r>
          </a:p>
          <a:p>
            <a:pPr defTabSz="914378">
              <a:defRPr/>
            </a:pPr>
            <a:endParaRPr lang="en-US">
              <a:solidFill>
                <a:srgbClr val="E6E6E6"/>
              </a:solidFill>
              <a:latin typeface="Segoe" panose="020B0502040504020203" pitchFamily="34" charset="0"/>
              <a:cs typeface="Segoe UI Semibold" panose="020B07020402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Is our </a:t>
            </a:r>
            <a:r>
              <a:rPr lang="en-US" err="1">
                <a:solidFill>
                  <a:srgbClr val="00B0F0"/>
                </a:solidFill>
                <a:latin typeface="Segoe" panose="020B0502040504020203" pitchFamily="34" charset="0"/>
                <a:cs typeface="Segoe UI Semibold" panose="020B0702040204020203" pitchFamily="34" charset="0"/>
              </a:rPr>
              <a:t>webapp</a:t>
            </a:r>
            <a:r>
              <a:rPr lang="en-US">
                <a:solidFill>
                  <a:srgbClr val="00B0F0"/>
                </a:solidFill>
                <a:latin typeface="Segoe" panose="020B0502040504020203" pitchFamily="34" charset="0"/>
                <a:cs typeface="Segoe UI Semibold" panose="020B0702040204020203" pitchFamily="34" charset="0"/>
              </a:rPr>
              <a:t> secure and will it stay up and running </a:t>
            </a:r>
            <a:r>
              <a:rPr lang="en-US">
                <a:solidFill>
                  <a:srgbClr val="505050">
                    <a:lumMod val="50000"/>
                  </a:srgbClr>
                </a:solidFill>
                <a:latin typeface="Segoe" panose="020B0502040504020203" pitchFamily="34" charset="0"/>
                <a:cs typeface="Segoe UI Semibold" panose="020B0702040204020203" pitchFamily="34" charset="0"/>
              </a:rPr>
              <a:t>reliably during critical periods?</a:t>
            </a:r>
          </a:p>
          <a:p>
            <a:pPr defTabSz="914378">
              <a:defRPr/>
            </a:pPr>
            <a:endParaRPr lang="en-US">
              <a:solidFill>
                <a:srgbClr val="E6E6E6"/>
              </a:solidFill>
              <a:latin typeface="Segoe" panose="020B0502040504020203" pitchFamily="34" charset="0"/>
            </a:endParaRPr>
          </a:p>
          <a:p>
            <a:pPr defTabSz="914378">
              <a:defRPr/>
            </a:pPr>
            <a:r>
              <a:rPr lang="en-US">
                <a:solidFill>
                  <a:srgbClr val="1FABD2"/>
                </a:solidFill>
                <a:latin typeface="Segoe" panose="020B0502040504020203" pitchFamily="34" charset="0"/>
                <a:cs typeface="Segoe UI Semibold" panose="020B0702040204020203" pitchFamily="34" charset="0"/>
              </a:rPr>
              <a:t>Does my organization lack the right skillsets? </a:t>
            </a:r>
          </a:p>
          <a:p>
            <a:pPr defTabSz="914378">
              <a:defRPr/>
            </a:pPr>
            <a:r>
              <a:rPr lang="en-US">
                <a:solidFill>
                  <a:srgbClr val="505050">
                    <a:lumMod val="50000"/>
                  </a:srgbClr>
                </a:solidFill>
                <a:latin typeface="Segoe" panose="020B0502040504020203" pitchFamily="34" charset="0"/>
              </a:rPr>
              <a:t>To take advantage of AI, IoT, serverless, etc.?</a:t>
            </a:r>
          </a:p>
          <a:p>
            <a:pPr algn="ctr" defTabSz="914378">
              <a:defRPr/>
            </a:pPr>
            <a:endParaRPr lang="en-US">
              <a:solidFill>
                <a:srgbClr val="505050">
                  <a:lumMod val="50000"/>
                </a:srgbClr>
              </a:solidFill>
              <a:latin typeface="Segoe" panose="020B0502040504020203" pitchFamily="34" charset="0"/>
            </a:endParaRPr>
          </a:p>
          <a:p>
            <a:pPr defTabSz="914378">
              <a:defRPr/>
            </a:pPr>
            <a:endParaRPr lang="en-US">
              <a:solidFill>
                <a:srgbClr val="E6E6E6"/>
              </a:solidFill>
              <a:latin typeface="Segoe" panose="020B0502040504020203" pitchFamily="34" charset="0"/>
            </a:endParaRPr>
          </a:p>
          <a:p>
            <a:pPr defTabSz="914378">
              <a:defRPr/>
            </a:pPr>
            <a:endParaRPr lang="en-US">
              <a:solidFill>
                <a:srgbClr val="E6E6E6"/>
              </a:solidFill>
              <a:latin typeface="Segoe" panose="020B0502040504020203" pitchFamily="34" charset="0"/>
              <a:cs typeface="Segoe UI Semibold" panose="020B0702040204020203" pitchFamily="34" charset="0"/>
            </a:endParaRPr>
          </a:p>
        </p:txBody>
      </p:sp>
    </p:spTree>
    <p:extLst>
      <p:ext uri="{BB962C8B-B14F-4D97-AF65-F5344CB8AC3E}">
        <p14:creationId xmlns:p14="http://schemas.microsoft.com/office/powerpoint/2010/main" val="251519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9D3C469E-E0EA-47B3-88C4-D18F651976AC}"/>
              </a:ext>
            </a:extLst>
          </p:cNvPr>
          <p:cNvSpPr txBox="1">
            <a:spLocks/>
          </p:cNvSpPr>
          <p:nvPr/>
        </p:nvSpPr>
        <p:spPr>
          <a:xfrm>
            <a:off x="466806" y="345940"/>
            <a:ext cx="11255342" cy="54317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14554">
              <a:lnSpc>
                <a:spcPct val="100000"/>
              </a:lnSpc>
              <a:spcBef>
                <a:spcPts val="0"/>
              </a:spcBef>
            </a:pPr>
            <a:r>
              <a:rPr lang="en-US" sz="3530" b="1" spc="0">
                <a:ln>
                  <a:noFill/>
                </a:ln>
                <a:latin typeface="Segoe Semibold" panose="020B0502040504020203" pitchFamily="34" charset="0"/>
                <a:cs typeface="Segoe UI Light" panose="020B0502040204020203" pitchFamily="34" charset="0"/>
              </a:rPr>
              <a:t>Cloud Service Providers</a:t>
            </a:r>
          </a:p>
        </p:txBody>
      </p:sp>
      <p:sp>
        <p:nvSpPr>
          <p:cNvPr id="29" name="Title 3">
            <a:extLst>
              <a:ext uri="{FF2B5EF4-FFF2-40B4-BE49-F238E27FC236}">
                <a16:creationId xmlns:a16="http://schemas.microsoft.com/office/drawing/2014/main" id="{AD4CC6B0-48E5-4287-B341-5DC445C448D1}"/>
              </a:ext>
            </a:extLst>
          </p:cNvPr>
          <p:cNvSpPr txBox="1">
            <a:spLocks/>
          </p:cNvSpPr>
          <p:nvPr/>
        </p:nvSpPr>
        <p:spPr>
          <a:xfrm>
            <a:off x="497814" y="961486"/>
            <a:ext cx="11072340" cy="356251"/>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14554">
              <a:lnSpc>
                <a:spcPts val="3138"/>
              </a:lnSpc>
            </a:pPr>
            <a:r>
              <a:rPr lang="en-US" sz="2000" spc="0">
                <a:solidFill>
                  <a:srgbClr val="505050">
                    <a:lumMod val="50000"/>
                  </a:srgbClr>
                </a:solidFill>
                <a:latin typeface="Segoe" panose="020B0502040504020203" pitchFamily="34" charset="0"/>
                <a:cs typeface="Segoe UI Light" panose="020B0502040204020203" pitchFamily="34" charset="0"/>
              </a:rPr>
              <a:t>“Managing the Cloud Lifecycle”</a:t>
            </a:r>
          </a:p>
        </p:txBody>
      </p:sp>
      <p:sp>
        <p:nvSpPr>
          <p:cNvPr id="43" name="cloud_2" title="Icon of a cloud made of two arrows pointing towards eachother">
            <a:extLst>
              <a:ext uri="{FF2B5EF4-FFF2-40B4-BE49-F238E27FC236}">
                <a16:creationId xmlns:a16="http://schemas.microsoft.com/office/drawing/2014/main" id="{6889977D-D559-411D-BF5C-329A17F322C0}"/>
              </a:ext>
            </a:extLst>
          </p:cNvPr>
          <p:cNvSpPr>
            <a:spLocks noChangeAspect="1" noEditPoints="1"/>
          </p:cNvSpPr>
          <p:nvPr/>
        </p:nvSpPr>
        <p:spPr bwMode="auto">
          <a:xfrm>
            <a:off x="11231725" y="615814"/>
            <a:ext cx="554581" cy="3200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188F"/>
            </a:solidFill>
            <a:prstDash val="solid"/>
            <a:miter lim="800000"/>
            <a:headEnd/>
            <a:tailEnd/>
          </a:ln>
        </p:spPr>
        <p:txBody>
          <a:bodyPr vert="horz" wrap="square" lIns="91438" tIns="45719" rIns="91438" bIns="45719" numCol="1" anchor="t" anchorCtr="0" compatLnSpc="1">
            <a:prstTxWarp prst="textNoShape">
              <a:avLst/>
            </a:prstTxWarp>
          </a:bodyPr>
          <a:lstStyle/>
          <a:p>
            <a:pPr defTabSz="914554"/>
            <a:endParaRPr lang="en-US">
              <a:gradFill>
                <a:gsLst>
                  <a:gs pos="0">
                    <a:srgbClr val="505050"/>
                  </a:gs>
                  <a:gs pos="100000">
                    <a:srgbClr val="505050"/>
                  </a:gs>
                </a:gsLst>
              </a:gradFill>
              <a:latin typeface="Segoe Pro SemiLight"/>
            </a:endParaRPr>
          </a:p>
        </p:txBody>
      </p:sp>
      <p:sp>
        <p:nvSpPr>
          <p:cNvPr id="44" name="TextBox 43">
            <a:extLst>
              <a:ext uri="{FF2B5EF4-FFF2-40B4-BE49-F238E27FC236}">
                <a16:creationId xmlns:a16="http://schemas.microsoft.com/office/drawing/2014/main" id="{C682CEAB-4C1C-46D3-B570-8BDC5A86F764}"/>
              </a:ext>
            </a:extLst>
          </p:cNvPr>
          <p:cNvSpPr txBox="1"/>
          <p:nvPr/>
        </p:nvSpPr>
        <p:spPr>
          <a:xfrm>
            <a:off x="6838149" y="590177"/>
            <a:ext cx="4317939" cy="421904"/>
          </a:xfrm>
          <a:prstGeom prst="rect">
            <a:avLst/>
          </a:prstGeom>
          <a:noFill/>
        </p:spPr>
        <p:txBody>
          <a:bodyPr wrap="square" rtlCol="0">
            <a:spAutoFit/>
          </a:bodyPr>
          <a:lstStyle/>
          <a:p>
            <a:pPr algn="r" defTabSz="914554"/>
            <a:r>
              <a:rPr lang="en-US" sz="1050">
                <a:solidFill>
                  <a:srgbClr val="00188F"/>
                </a:solidFill>
                <a:latin typeface="Segoe" panose="020B0502040504020203" pitchFamily="34" charset="0"/>
              </a:rPr>
              <a:t>Helping in your transformation</a:t>
            </a:r>
            <a:br>
              <a:rPr lang="en-US" sz="1050">
                <a:solidFill>
                  <a:srgbClr val="00188F"/>
                </a:solidFill>
                <a:latin typeface="Segoe" panose="020B0502040504020203" pitchFamily="34" charset="0"/>
              </a:rPr>
            </a:br>
            <a:r>
              <a:rPr lang="en-US" sz="1050">
                <a:solidFill>
                  <a:srgbClr val="00188F"/>
                </a:solidFill>
                <a:latin typeface="Segoe" panose="020B0502040504020203" pitchFamily="34" charset="0"/>
              </a:rPr>
              <a:t>Cloud lifecycle management</a:t>
            </a:r>
          </a:p>
        </p:txBody>
      </p:sp>
      <p:grpSp>
        <p:nvGrpSpPr>
          <p:cNvPr id="14" name="Group 13">
            <a:extLst>
              <a:ext uri="{FF2B5EF4-FFF2-40B4-BE49-F238E27FC236}">
                <a16:creationId xmlns:a16="http://schemas.microsoft.com/office/drawing/2014/main" id="{2FA20F66-B140-47CC-9753-5B3C6AEE2696}"/>
              </a:ext>
            </a:extLst>
          </p:cNvPr>
          <p:cNvGrpSpPr/>
          <p:nvPr/>
        </p:nvGrpSpPr>
        <p:grpSpPr>
          <a:xfrm>
            <a:off x="497816" y="1701825"/>
            <a:ext cx="1791564" cy="2130049"/>
            <a:chOff x="497735" y="1701800"/>
            <a:chExt cx="1791589" cy="2130080"/>
          </a:xfrm>
        </p:grpSpPr>
        <p:sp>
          <p:nvSpPr>
            <p:cNvPr id="54" name="Freeform: Shape 53">
              <a:extLst>
                <a:ext uri="{FF2B5EF4-FFF2-40B4-BE49-F238E27FC236}">
                  <a16:creationId xmlns:a16="http://schemas.microsoft.com/office/drawing/2014/main" id="{44C682AF-71F9-4F8A-AFCB-E05578CEF465}"/>
                </a:ext>
              </a:extLst>
            </p:cNvPr>
            <p:cNvSpPr/>
            <p:nvPr/>
          </p:nvSpPr>
          <p:spPr>
            <a:xfrm>
              <a:off x="773719" y="2363521"/>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61" name="Title 3">
              <a:extLst>
                <a:ext uri="{FF2B5EF4-FFF2-40B4-BE49-F238E27FC236}">
                  <a16:creationId xmlns:a16="http://schemas.microsoft.com/office/drawing/2014/main" id="{E9168E0B-9F8F-41E0-9F25-F240C4CF5709}"/>
                </a:ext>
              </a:extLst>
            </p:cNvPr>
            <p:cNvSpPr txBox="1">
              <a:spLocks/>
            </p:cNvSpPr>
            <p:nvPr/>
          </p:nvSpPr>
          <p:spPr>
            <a:xfrm>
              <a:off x="497735" y="1915230"/>
              <a:ext cx="1777493"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Cloud Tooling</a:t>
              </a:r>
              <a:endParaRPr lang="en-US" sz="1400" spc="0">
                <a:ln>
                  <a:noFill/>
                </a:ln>
                <a:solidFill>
                  <a:srgbClr val="0F6FC6"/>
                </a:solidFill>
                <a:latin typeface="Segoe UI Semilight"/>
                <a:cs typeface="Segoe UI Semibold" panose="020B0702040204020203" pitchFamily="34" charset="0"/>
              </a:endParaRPr>
            </a:p>
          </p:txBody>
        </p:sp>
        <p:sp>
          <p:nvSpPr>
            <p:cNvPr id="2" name="Rectangle 1">
              <a:extLst>
                <a:ext uri="{FF2B5EF4-FFF2-40B4-BE49-F238E27FC236}">
                  <a16:creationId xmlns:a16="http://schemas.microsoft.com/office/drawing/2014/main" id="{914F78E4-BE40-4654-AEBF-3C8A65373D7B}"/>
                </a:ext>
              </a:extLst>
            </p:cNvPr>
            <p:cNvSpPr/>
            <p:nvPr/>
          </p:nvSpPr>
          <p:spPr bwMode="auto">
            <a:xfrm>
              <a:off x="502691" y="1701800"/>
              <a:ext cx="1786633" cy="2130080"/>
            </a:xfrm>
            <a:prstGeom prst="rect">
              <a:avLst/>
            </a:prstGeom>
            <a:no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3A0F99-C08E-472A-A75D-D86F985B4AAB}"/>
              </a:ext>
            </a:extLst>
          </p:cNvPr>
          <p:cNvGrpSpPr/>
          <p:nvPr/>
        </p:nvGrpSpPr>
        <p:grpSpPr>
          <a:xfrm>
            <a:off x="2641600" y="1701825"/>
            <a:ext cx="4040958" cy="2130049"/>
            <a:chOff x="2641551" y="1701800"/>
            <a:chExt cx="4041015" cy="2130080"/>
          </a:xfrm>
        </p:grpSpPr>
        <p:sp>
          <p:nvSpPr>
            <p:cNvPr id="56" name="Freeform: Shape 55">
              <a:extLst>
                <a:ext uri="{FF2B5EF4-FFF2-40B4-BE49-F238E27FC236}">
                  <a16:creationId xmlns:a16="http://schemas.microsoft.com/office/drawing/2014/main" id="{1D485C01-F289-46F6-B0FA-DFC2FF275CA1}"/>
                </a:ext>
              </a:extLst>
            </p:cNvPr>
            <p:cNvSpPr/>
            <p:nvPr/>
          </p:nvSpPr>
          <p:spPr>
            <a:xfrm>
              <a:off x="4858334" y="2363521"/>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Enablement</a:t>
              </a:r>
            </a:p>
          </p:txBody>
        </p:sp>
        <p:sp>
          <p:nvSpPr>
            <p:cNvPr id="64" name="Freeform: Shape 63">
              <a:extLst>
                <a:ext uri="{FF2B5EF4-FFF2-40B4-BE49-F238E27FC236}">
                  <a16:creationId xmlns:a16="http://schemas.microsoft.com/office/drawing/2014/main" id="{548CA410-E65A-4FB4-ABD0-1F879B4FD45A}"/>
                </a:ext>
              </a:extLst>
            </p:cNvPr>
            <p:cNvSpPr/>
            <p:nvPr/>
          </p:nvSpPr>
          <p:spPr>
            <a:xfrm>
              <a:off x="3186252" y="2363521"/>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63" name="Title 3">
              <a:extLst>
                <a:ext uri="{FF2B5EF4-FFF2-40B4-BE49-F238E27FC236}">
                  <a16:creationId xmlns:a16="http://schemas.microsoft.com/office/drawing/2014/main" id="{5BE82B4B-12B3-4AFF-A6DB-C31AE2D1A89A}"/>
                </a:ext>
              </a:extLst>
            </p:cNvPr>
            <p:cNvSpPr txBox="1">
              <a:spLocks/>
            </p:cNvSpPr>
            <p:nvPr/>
          </p:nvSpPr>
          <p:spPr>
            <a:xfrm>
              <a:off x="2641552" y="1915230"/>
              <a:ext cx="4041014"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Consulting Services</a:t>
              </a:r>
              <a:endParaRPr lang="en-US" sz="1400" spc="0">
                <a:ln>
                  <a:noFill/>
                </a:ln>
                <a:solidFill>
                  <a:srgbClr val="0F6FC6"/>
                </a:solidFill>
                <a:latin typeface="Segoe UI Semilight"/>
                <a:cs typeface="Segoe UI Semibold" panose="020B0702040204020203" pitchFamily="34" charset="0"/>
              </a:endParaRPr>
            </a:p>
          </p:txBody>
        </p:sp>
        <p:sp>
          <p:nvSpPr>
            <p:cNvPr id="81" name="Rectangle 80">
              <a:extLst>
                <a:ext uri="{FF2B5EF4-FFF2-40B4-BE49-F238E27FC236}">
                  <a16:creationId xmlns:a16="http://schemas.microsoft.com/office/drawing/2014/main" id="{7F9AC81B-B90C-47C0-A295-00BD4BAB5766}"/>
                </a:ext>
              </a:extLst>
            </p:cNvPr>
            <p:cNvSpPr/>
            <p:nvPr/>
          </p:nvSpPr>
          <p:spPr bwMode="auto">
            <a:xfrm>
              <a:off x="2641551" y="1701800"/>
              <a:ext cx="4041015" cy="213008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B6BE478-CAB0-4AFB-B694-8CF5D0A4293C}"/>
              </a:ext>
            </a:extLst>
          </p:cNvPr>
          <p:cNvGrpSpPr/>
          <p:nvPr/>
        </p:nvGrpSpPr>
        <p:grpSpPr>
          <a:xfrm>
            <a:off x="497816" y="4206350"/>
            <a:ext cx="6184743" cy="2130049"/>
            <a:chOff x="497735" y="4206361"/>
            <a:chExt cx="6184831" cy="2130080"/>
          </a:xfrm>
        </p:grpSpPr>
        <p:sp>
          <p:nvSpPr>
            <p:cNvPr id="65" name="Freeform: Shape 64">
              <a:extLst>
                <a:ext uri="{FF2B5EF4-FFF2-40B4-BE49-F238E27FC236}">
                  <a16:creationId xmlns:a16="http://schemas.microsoft.com/office/drawing/2014/main" id="{CE54E5D2-CD49-4546-BC6F-FEC9E0F3E01F}"/>
                </a:ext>
              </a:extLst>
            </p:cNvPr>
            <p:cNvSpPr/>
            <p:nvPr/>
          </p:nvSpPr>
          <p:spPr>
            <a:xfrm>
              <a:off x="2970494" y="4783654"/>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Enablement</a:t>
              </a:r>
            </a:p>
          </p:txBody>
        </p:sp>
        <p:sp>
          <p:nvSpPr>
            <p:cNvPr id="66" name="Title 3">
              <a:extLst>
                <a:ext uri="{FF2B5EF4-FFF2-40B4-BE49-F238E27FC236}">
                  <a16:creationId xmlns:a16="http://schemas.microsoft.com/office/drawing/2014/main" id="{C25C268B-0E7B-4721-9F08-1BFF3B266971}"/>
                </a:ext>
              </a:extLst>
            </p:cNvPr>
            <p:cNvSpPr txBox="1">
              <a:spLocks/>
            </p:cNvSpPr>
            <p:nvPr/>
          </p:nvSpPr>
          <p:spPr>
            <a:xfrm>
              <a:off x="497735" y="4298470"/>
              <a:ext cx="6184831"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Consulting Services</a:t>
              </a:r>
              <a:endParaRPr lang="en-US" sz="1400" spc="0">
                <a:ln>
                  <a:noFill/>
                </a:ln>
                <a:solidFill>
                  <a:srgbClr val="0F6FC6"/>
                </a:solidFill>
                <a:latin typeface="Segoe UI Semilight"/>
                <a:cs typeface="Segoe UI Semibold" panose="020B0702040204020203" pitchFamily="34" charset="0"/>
              </a:endParaRPr>
            </a:p>
          </p:txBody>
        </p:sp>
        <p:sp>
          <p:nvSpPr>
            <p:cNvPr id="72" name="Freeform: Shape 71">
              <a:extLst>
                <a:ext uri="{FF2B5EF4-FFF2-40B4-BE49-F238E27FC236}">
                  <a16:creationId xmlns:a16="http://schemas.microsoft.com/office/drawing/2014/main" id="{A0B1C80C-0843-4E55-975A-930506FB32B6}"/>
                </a:ext>
              </a:extLst>
            </p:cNvPr>
            <p:cNvSpPr/>
            <p:nvPr/>
          </p:nvSpPr>
          <p:spPr>
            <a:xfrm>
              <a:off x="1475708" y="4783654"/>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80" name="Freeform: Shape 79">
              <a:extLst>
                <a:ext uri="{FF2B5EF4-FFF2-40B4-BE49-F238E27FC236}">
                  <a16:creationId xmlns:a16="http://schemas.microsoft.com/office/drawing/2014/main" id="{5333D627-FD05-4ACE-83C7-A50D7308D4FE}"/>
                </a:ext>
              </a:extLst>
            </p:cNvPr>
            <p:cNvSpPr/>
            <p:nvPr/>
          </p:nvSpPr>
          <p:spPr>
            <a:xfrm>
              <a:off x="4460369" y="4783654"/>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188F"/>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Operations</a:t>
              </a:r>
            </a:p>
          </p:txBody>
        </p:sp>
        <p:sp>
          <p:nvSpPr>
            <p:cNvPr id="82" name="Rectangle 81">
              <a:extLst>
                <a:ext uri="{FF2B5EF4-FFF2-40B4-BE49-F238E27FC236}">
                  <a16:creationId xmlns:a16="http://schemas.microsoft.com/office/drawing/2014/main" id="{DA4330BA-7FEE-4F01-9896-74026BC195C1}"/>
                </a:ext>
              </a:extLst>
            </p:cNvPr>
            <p:cNvSpPr/>
            <p:nvPr/>
          </p:nvSpPr>
          <p:spPr bwMode="auto">
            <a:xfrm>
              <a:off x="497735" y="4206361"/>
              <a:ext cx="6184831" cy="2130080"/>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C88C2037-3334-499D-9110-CEAC1BACA930}"/>
              </a:ext>
            </a:extLst>
          </p:cNvPr>
          <p:cNvGrpSpPr/>
          <p:nvPr/>
        </p:nvGrpSpPr>
        <p:grpSpPr>
          <a:xfrm>
            <a:off x="7262805" y="2172130"/>
            <a:ext cx="4338261" cy="4258150"/>
            <a:chOff x="7262822" y="2172112"/>
            <a:chExt cx="4338322" cy="4258211"/>
          </a:xfrm>
        </p:grpSpPr>
        <p:grpSp>
          <p:nvGrpSpPr>
            <p:cNvPr id="83" name="Group 82">
              <a:extLst>
                <a:ext uri="{FF2B5EF4-FFF2-40B4-BE49-F238E27FC236}">
                  <a16:creationId xmlns:a16="http://schemas.microsoft.com/office/drawing/2014/main" id="{781B9A12-D07E-4C52-8389-DE73F30F946D}"/>
                </a:ext>
              </a:extLst>
            </p:cNvPr>
            <p:cNvGrpSpPr/>
            <p:nvPr/>
          </p:nvGrpSpPr>
          <p:grpSpPr>
            <a:xfrm>
              <a:off x="7932772" y="2172112"/>
              <a:ext cx="3512819" cy="3801579"/>
              <a:chOff x="1190581" y="2674218"/>
              <a:chExt cx="4067460" cy="4401812"/>
            </a:xfrm>
          </p:grpSpPr>
          <p:grpSp>
            <p:nvGrpSpPr>
              <p:cNvPr id="84" name="Group 83">
                <a:extLst>
                  <a:ext uri="{FF2B5EF4-FFF2-40B4-BE49-F238E27FC236}">
                    <a16:creationId xmlns:a16="http://schemas.microsoft.com/office/drawing/2014/main" id="{F89D7AA1-182B-4A42-9CFE-1F22307E7380}"/>
                  </a:ext>
                </a:extLst>
              </p:cNvPr>
              <p:cNvGrpSpPr/>
              <p:nvPr/>
            </p:nvGrpSpPr>
            <p:grpSpPr>
              <a:xfrm rot="1826761">
                <a:off x="1190581" y="2674218"/>
                <a:ext cx="4067460" cy="4401812"/>
                <a:chOff x="6931980" y="1241205"/>
                <a:chExt cx="5467400" cy="5916830"/>
              </a:xfrm>
            </p:grpSpPr>
            <p:grpSp>
              <p:nvGrpSpPr>
                <p:cNvPr id="99" name="Graphic 5">
                  <a:extLst>
                    <a:ext uri="{FF2B5EF4-FFF2-40B4-BE49-F238E27FC236}">
                      <a16:creationId xmlns:a16="http://schemas.microsoft.com/office/drawing/2014/main" id="{5F8C41C6-DEBB-4D25-A93B-72198F01AB38}"/>
                    </a:ext>
                  </a:extLst>
                </p:cNvPr>
                <p:cNvGrpSpPr/>
                <p:nvPr/>
              </p:nvGrpSpPr>
              <p:grpSpPr>
                <a:xfrm>
                  <a:off x="6931980" y="2085138"/>
                  <a:ext cx="4226025" cy="4227548"/>
                  <a:chOff x="6211426" y="467525"/>
                  <a:chExt cx="6105192" cy="6107393"/>
                </a:xfrm>
              </p:grpSpPr>
              <p:sp>
                <p:nvSpPr>
                  <p:cNvPr id="116" name="Freeform: Shape 115">
                    <a:extLst>
                      <a:ext uri="{FF2B5EF4-FFF2-40B4-BE49-F238E27FC236}">
                        <a16:creationId xmlns:a16="http://schemas.microsoft.com/office/drawing/2014/main" id="{29BCBB3A-0159-489E-B3AD-09D20F99DDB0}"/>
                      </a:ext>
                    </a:extLst>
                  </p:cNvPr>
                  <p:cNvSpPr/>
                  <p:nvPr/>
                </p:nvSpPr>
                <p:spPr>
                  <a:xfrm>
                    <a:off x="6211426" y="2020063"/>
                    <a:ext cx="3086100" cy="4552950"/>
                  </a:xfrm>
                  <a:custGeom>
                    <a:avLst/>
                    <a:gdLst>
                      <a:gd name="connsiteX0" fmla="*/ 2202324 w 3086100"/>
                      <a:gd name="connsiteY0" fmla="*/ 2997994 h 4552950"/>
                      <a:gd name="connsiteX1" fmla="*/ 1551766 w 3086100"/>
                      <a:gd name="connsiteY1" fmla="*/ 667226 h 4552950"/>
                      <a:gd name="connsiteX2" fmla="*/ 1556529 w 3086100"/>
                      <a:gd name="connsiteY2" fmla="*/ 658654 h 4552950"/>
                      <a:gd name="connsiteX3" fmla="*/ 1172671 w 3086100"/>
                      <a:gd name="connsiteY3" fmla="*/ 7144 h 4552950"/>
                      <a:gd name="connsiteX4" fmla="*/ 401146 w 3086100"/>
                      <a:gd name="connsiteY4" fmla="*/ 7144 h 4552950"/>
                      <a:gd name="connsiteX5" fmla="*/ 1558434 w 3086100"/>
                      <a:gd name="connsiteY5" fmla="*/ 4158139 h 4552950"/>
                      <a:gd name="connsiteX6" fmla="*/ 3086244 w 3086100"/>
                      <a:gd name="connsiteY6" fmla="*/ 4551521 h 4552950"/>
                      <a:gd name="connsiteX7" fmla="*/ 2616661 w 3086100"/>
                      <a:gd name="connsiteY7" fmla="*/ 3866674 h 4552950"/>
                      <a:gd name="connsiteX8" fmla="*/ 3072909 w 3086100"/>
                      <a:gd name="connsiteY8" fmla="*/ 3218021 h 4552950"/>
                      <a:gd name="connsiteX9" fmla="*/ 2202324 w 3086100"/>
                      <a:gd name="connsiteY9" fmla="*/ 2997994 h 455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6100" h="4552950">
                        <a:moveTo>
                          <a:pt x="2202324" y="2997994"/>
                        </a:moveTo>
                        <a:cubicBezTo>
                          <a:pt x="1379364" y="2534126"/>
                          <a:pt x="1087899" y="1490186"/>
                          <a:pt x="1551766" y="667226"/>
                        </a:cubicBezTo>
                        <a:cubicBezTo>
                          <a:pt x="1553671" y="664369"/>
                          <a:pt x="1554624" y="661511"/>
                          <a:pt x="1556529" y="658654"/>
                        </a:cubicBezTo>
                        <a:lnTo>
                          <a:pt x="1172671" y="7144"/>
                        </a:lnTo>
                        <a:lnTo>
                          <a:pt x="401146" y="7144"/>
                        </a:lnTo>
                        <a:cubicBezTo>
                          <a:pt x="-426576" y="1473041"/>
                          <a:pt x="92536" y="3331369"/>
                          <a:pt x="1558434" y="4158139"/>
                        </a:cubicBezTo>
                        <a:cubicBezTo>
                          <a:pt x="2042304" y="4430554"/>
                          <a:pt x="2569036" y="4557237"/>
                          <a:pt x="3086244" y="4551521"/>
                        </a:cubicBezTo>
                        <a:lnTo>
                          <a:pt x="2616661" y="3866674"/>
                        </a:lnTo>
                        <a:lnTo>
                          <a:pt x="3072909" y="3218021"/>
                        </a:lnTo>
                        <a:cubicBezTo>
                          <a:pt x="2777634" y="3223736"/>
                          <a:pt x="2477596" y="3153251"/>
                          <a:pt x="2202324" y="2997994"/>
                        </a:cubicBezTo>
                        <a:close/>
                      </a:path>
                    </a:pathLst>
                  </a:custGeom>
                  <a:solidFill>
                    <a:srgbClr val="20BDEF"/>
                  </a:solidFill>
                  <a:ln w="19050" cap="flat">
                    <a:solidFill>
                      <a:schemeClr val="bg2"/>
                    </a:solidFill>
                    <a:prstDash val="solid"/>
                    <a:miter/>
                  </a:ln>
                </p:spPr>
                <p:txBody>
                  <a:bodyPr rtlCol="0" anchor="ctr"/>
                  <a:lstStyle/>
                  <a:p>
                    <a:pPr defTabSz="914411">
                      <a:defRPr/>
                    </a:pPr>
                    <a:endParaRPr lang="en-US" sz="1765">
                      <a:solidFill>
                        <a:prstClr val="white"/>
                      </a:solidFill>
                      <a:latin typeface="Segoe UI" panose="020B0502040204020203" pitchFamily="34" charset="0"/>
                      <a:cs typeface="Segoe UI" panose="020B0502040204020203" pitchFamily="34" charset="0"/>
                    </a:endParaRPr>
                  </a:p>
                </p:txBody>
              </p:sp>
              <p:sp>
                <p:nvSpPr>
                  <p:cNvPr id="117" name="Freeform: Shape 116">
                    <a:extLst>
                      <a:ext uri="{FF2B5EF4-FFF2-40B4-BE49-F238E27FC236}">
                        <a16:creationId xmlns:a16="http://schemas.microsoft.com/office/drawing/2014/main" id="{D100ED25-1C78-4B90-8763-864E19939479}"/>
                      </a:ext>
                    </a:extLst>
                  </p:cNvPr>
                  <p:cNvSpPr/>
                  <p:nvPr/>
                </p:nvSpPr>
                <p:spPr>
                  <a:xfrm>
                    <a:off x="8820943" y="1964818"/>
                    <a:ext cx="3495675" cy="4610100"/>
                  </a:xfrm>
                  <a:custGeom>
                    <a:avLst/>
                    <a:gdLst>
                      <a:gd name="connsiteX0" fmla="*/ 3070384 w 3495675"/>
                      <a:gd name="connsiteY0" fmla="*/ 7144 h 4610100"/>
                      <a:gd name="connsiteX1" fmla="*/ 2735104 w 3495675"/>
                      <a:gd name="connsiteY1" fmla="*/ 713899 h 4610100"/>
                      <a:gd name="connsiteX2" fmla="*/ 1908334 w 3495675"/>
                      <a:gd name="connsiteY2" fmla="*/ 694849 h 4610100"/>
                      <a:gd name="connsiteX3" fmla="*/ 1924526 w 3495675"/>
                      <a:gd name="connsiteY3" fmla="*/ 2403634 h 4610100"/>
                      <a:gd name="connsiteX4" fmla="*/ 464344 w 3495675"/>
                      <a:gd name="connsiteY4" fmla="*/ 3274219 h 4610100"/>
                      <a:gd name="connsiteX5" fmla="*/ 7144 w 3495675"/>
                      <a:gd name="connsiteY5" fmla="*/ 3921919 h 4610100"/>
                      <a:gd name="connsiteX6" fmla="*/ 477679 w 3495675"/>
                      <a:gd name="connsiteY6" fmla="*/ 4606766 h 4610100"/>
                      <a:gd name="connsiteX7" fmla="*/ 3101817 w 3495675"/>
                      <a:gd name="connsiteY7" fmla="*/ 3055144 h 4610100"/>
                      <a:gd name="connsiteX8" fmla="*/ 3070384 w 3495675"/>
                      <a:gd name="connsiteY8" fmla="*/ 7144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5675" h="4610100">
                        <a:moveTo>
                          <a:pt x="3070384" y="7144"/>
                        </a:moveTo>
                        <a:lnTo>
                          <a:pt x="2735104" y="713899"/>
                        </a:lnTo>
                        <a:lnTo>
                          <a:pt x="1908334" y="694849"/>
                        </a:lnTo>
                        <a:cubicBezTo>
                          <a:pt x="2206466" y="1203484"/>
                          <a:pt x="2234089" y="1852136"/>
                          <a:pt x="1924526" y="2403634"/>
                        </a:cubicBezTo>
                        <a:cubicBezTo>
                          <a:pt x="1615916" y="2951321"/>
                          <a:pt x="1050131" y="3263741"/>
                          <a:pt x="464344" y="3274219"/>
                        </a:cubicBezTo>
                        <a:lnTo>
                          <a:pt x="7144" y="3921919"/>
                        </a:lnTo>
                        <a:lnTo>
                          <a:pt x="477679" y="4606766"/>
                        </a:lnTo>
                        <a:cubicBezTo>
                          <a:pt x="1530191" y="4595337"/>
                          <a:pt x="2547461" y="4038124"/>
                          <a:pt x="3101817" y="3055144"/>
                        </a:cubicBezTo>
                        <a:cubicBezTo>
                          <a:pt x="3656171" y="2072164"/>
                          <a:pt x="3604736" y="912971"/>
                          <a:pt x="3070384" y="7144"/>
                        </a:cubicBezTo>
                        <a:close/>
                      </a:path>
                    </a:pathLst>
                  </a:custGeom>
                  <a:solidFill>
                    <a:srgbClr val="0078D7"/>
                  </a:solidFill>
                  <a:ln w="19050" cap="flat">
                    <a:solidFill>
                      <a:schemeClr val="bg2"/>
                    </a:solidFill>
                    <a:prstDash val="solid"/>
                    <a:miter/>
                  </a:ln>
                </p:spPr>
                <p:txBody>
                  <a:bodyPr rtlCol="0" anchor="ctr"/>
                  <a:lstStyle/>
                  <a:p>
                    <a:pPr defTabSz="914411">
                      <a:defRPr/>
                    </a:pPr>
                    <a:endParaRPr lang="en-US" sz="1765">
                      <a:solidFill>
                        <a:prstClr val="black"/>
                      </a:solidFill>
                      <a:latin typeface="Segoe UI" panose="020B0502040204020203" pitchFamily="34" charset="0"/>
                      <a:cs typeface="Segoe UI" panose="020B0502040204020203" pitchFamily="34" charset="0"/>
                    </a:endParaRPr>
                  </a:p>
                </p:txBody>
              </p:sp>
              <p:sp>
                <p:nvSpPr>
                  <p:cNvPr id="118" name="Freeform: Shape 117">
                    <a:extLst>
                      <a:ext uri="{FF2B5EF4-FFF2-40B4-BE49-F238E27FC236}">
                        <a16:creationId xmlns:a16="http://schemas.microsoft.com/office/drawing/2014/main" id="{801AB45B-5604-431A-A415-F4D4EF321876}"/>
                      </a:ext>
                    </a:extLst>
                  </p:cNvPr>
                  <p:cNvSpPr/>
                  <p:nvPr/>
                </p:nvSpPr>
                <p:spPr>
                  <a:xfrm>
                    <a:off x="6604477" y="467525"/>
                    <a:ext cx="5286374" cy="2209800"/>
                  </a:xfrm>
                  <a:custGeom>
                    <a:avLst/>
                    <a:gdLst>
                      <a:gd name="connsiteX0" fmla="*/ 3489484 w 5286375"/>
                      <a:gd name="connsiteY0" fmla="*/ 1568255 h 2209800"/>
                      <a:gd name="connsiteX1" fmla="*/ 4123849 w 5286375"/>
                      <a:gd name="connsiteY1" fmla="*/ 2191190 h 2209800"/>
                      <a:gd name="connsiteX2" fmla="*/ 4950619 w 5286375"/>
                      <a:gd name="connsiteY2" fmla="*/ 2210240 h 2209800"/>
                      <a:gd name="connsiteX3" fmla="*/ 5285899 w 5286375"/>
                      <a:gd name="connsiteY3" fmla="*/ 1503485 h 2209800"/>
                      <a:gd name="connsiteX4" fmla="*/ 4159091 w 5286375"/>
                      <a:gd name="connsiteY4" fmla="*/ 400490 h 2209800"/>
                      <a:gd name="connsiteX5" fmla="*/ 7144 w 5286375"/>
                      <a:gd name="connsiteY5" fmla="*/ 1558730 h 2209800"/>
                      <a:gd name="connsiteX6" fmla="*/ 778669 w 5286375"/>
                      <a:gd name="connsiteY6" fmla="*/ 1558730 h 2209800"/>
                      <a:gd name="connsiteX7" fmla="*/ 1162526 w 5286375"/>
                      <a:gd name="connsiteY7" fmla="*/ 2210240 h 2209800"/>
                      <a:gd name="connsiteX8" fmla="*/ 3489484 w 5286375"/>
                      <a:gd name="connsiteY8" fmla="*/ 1568255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375" h="2209800">
                        <a:moveTo>
                          <a:pt x="3489484" y="1568255"/>
                        </a:moveTo>
                        <a:cubicBezTo>
                          <a:pt x="3761899" y="1721607"/>
                          <a:pt x="3976211" y="1939730"/>
                          <a:pt x="4123849" y="2191190"/>
                        </a:cubicBezTo>
                        <a:lnTo>
                          <a:pt x="4950619" y="2210240"/>
                        </a:lnTo>
                        <a:lnTo>
                          <a:pt x="5285899" y="1503485"/>
                        </a:lnTo>
                        <a:cubicBezTo>
                          <a:pt x="5023009" y="1057715"/>
                          <a:pt x="4642962" y="672905"/>
                          <a:pt x="4159091" y="400490"/>
                        </a:cubicBezTo>
                        <a:cubicBezTo>
                          <a:pt x="2692241" y="-426280"/>
                          <a:pt x="833914" y="92832"/>
                          <a:pt x="7144" y="1558730"/>
                        </a:cubicBezTo>
                        <a:lnTo>
                          <a:pt x="778669" y="1558730"/>
                        </a:lnTo>
                        <a:lnTo>
                          <a:pt x="1162526" y="2210240"/>
                        </a:lnTo>
                        <a:cubicBezTo>
                          <a:pt x="1629251" y="1393947"/>
                          <a:pt x="2669381" y="1106292"/>
                          <a:pt x="3489484" y="1568255"/>
                        </a:cubicBezTo>
                        <a:close/>
                      </a:path>
                    </a:pathLst>
                  </a:custGeom>
                  <a:solidFill>
                    <a:srgbClr val="002050"/>
                  </a:solidFill>
                  <a:ln w="19050" cap="flat">
                    <a:solidFill>
                      <a:schemeClr val="bg2"/>
                    </a:solidFill>
                    <a:prstDash val="solid"/>
                    <a:miter/>
                  </a:ln>
                </p:spPr>
                <p:txBody>
                  <a:bodyPr rtlCol="0" anchor="ctr"/>
                  <a:lstStyle/>
                  <a:p>
                    <a:pPr defTabSz="914411">
                      <a:defRPr/>
                    </a:pPr>
                    <a:endParaRPr lang="en-US" sz="1765">
                      <a:solidFill>
                        <a:prstClr val="white"/>
                      </a:solidFill>
                      <a:latin typeface="Segoe UI" panose="020B0502040204020203" pitchFamily="34" charset="0"/>
                      <a:cs typeface="Segoe UI" panose="020B0502040204020203" pitchFamily="34" charset="0"/>
                    </a:endParaRPr>
                  </a:p>
                </p:txBody>
              </p:sp>
              <p:sp>
                <p:nvSpPr>
                  <p:cNvPr id="119" name="Freeform: Shape 118">
                    <a:extLst>
                      <a:ext uri="{FF2B5EF4-FFF2-40B4-BE49-F238E27FC236}">
                        <a16:creationId xmlns:a16="http://schemas.microsoft.com/office/drawing/2014/main" id="{F7B47981-F3EF-4898-8150-223056678995}"/>
                      </a:ext>
                    </a:extLst>
                  </p:cNvPr>
                  <p:cNvSpPr/>
                  <p:nvPr/>
                </p:nvSpPr>
                <p:spPr>
                  <a:xfrm rot="19773239">
                    <a:off x="7535426" y="1807744"/>
                    <a:ext cx="3428999" cy="3428999"/>
                  </a:xfrm>
                  <a:custGeom>
                    <a:avLst/>
                    <a:gdLst>
                      <a:gd name="connsiteX0" fmla="*/ 2558533 w 3429000"/>
                      <a:gd name="connsiteY0" fmla="*/ 228035 h 3429000"/>
                      <a:gd name="connsiteX1" fmla="*/ 232528 w 3429000"/>
                      <a:gd name="connsiteY1" fmla="*/ 870020 h 3429000"/>
                      <a:gd name="connsiteX2" fmla="*/ 227766 w 3429000"/>
                      <a:gd name="connsiteY2" fmla="*/ 878593 h 3429000"/>
                      <a:gd name="connsiteX3" fmla="*/ 878323 w 3429000"/>
                      <a:gd name="connsiteY3" fmla="*/ 3209360 h 3429000"/>
                      <a:gd name="connsiteX4" fmla="*/ 1748908 w 3429000"/>
                      <a:gd name="connsiteY4" fmla="*/ 3429388 h 3429000"/>
                      <a:gd name="connsiteX5" fmla="*/ 3209091 w 3429000"/>
                      <a:gd name="connsiteY5" fmla="*/ 2558803 h 3429000"/>
                      <a:gd name="connsiteX6" fmla="*/ 3192898 w 3429000"/>
                      <a:gd name="connsiteY6" fmla="*/ 850018 h 3429000"/>
                      <a:gd name="connsiteX7" fmla="*/ 2558533 w 3429000"/>
                      <a:gd name="connsiteY7" fmla="*/ 228035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429000">
                        <a:moveTo>
                          <a:pt x="2558533" y="228035"/>
                        </a:moveTo>
                        <a:cubicBezTo>
                          <a:pt x="1738431" y="-234880"/>
                          <a:pt x="698301" y="53728"/>
                          <a:pt x="232528" y="870020"/>
                        </a:cubicBezTo>
                        <a:cubicBezTo>
                          <a:pt x="230623" y="872878"/>
                          <a:pt x="229671" y="875735"/>
                          <a:pt x="227766" y="878593"/>
                        </a:cubicBezTo>
                        <a:cubicBezTo>
                          <a:pt x="-236102" y="1701553"/>
                          <a:pt x="55363" y="2745493"/>
                          <a:pt x="878323" y="3209360"/>
                        </a:cubicBezTo>
                        <a:cubicBezTo>
                          <a:pt x="1153596" y="3364618"/>
                          <a:pt x="1454586" y="3435103"/>
                          <a:pt x="1748908" y="3429388"/>
                        </a:cubicBezTo>
                        <a:cubicBezTo>
                          <a:pt x="2334696" y="3417958"/>
                          <a:pt x="2900481" y="3106490"/>
                          <a:pt x="3209091" y="2558803"/>
                        </a:cubicBezTo>
                        <a:cubicBezTo>
                          <a:pt x="3519606" y="2008258"/>
                          <a:pt x="3491983" y="1358653"/>
                          <a:pt x="3192898" y="850018"/>
                        </a:cubicBezTo>
                        <a:cubicBezTo>
                          <a:pt x="3045261" y="599510"/>
                          <a:pt x="2830948" y="382340"/>
                          <a:pt x="2558533" y="228035"/>
                        </a:cubicBezTo>
                        <a:close/>
                      </a:path>
                    </a:pathLst>
                  </a:custGeom>
                  <a:solidFill>
                    <a:srgbClr val="E6E6E6"/>
                  </a:solidFill>
                  <a:ln w="9525" cap="flat">
                    <a:noFill/>
                    <a:prstDash val="solid"/>
                    <a:miter/>
                  </a:ln>
                </p:spPr>
                <p:txBody>
                  <a:bodyPr rtlCol="0" anchor="ctr"/>
                  <a:lstStyle/>
                  <a:p>
                    <a:pPr algn="ctr" defTabSz="914411">
                      <a:defRPr/>
                    </a:pPr>
                    <a:r>
                      <a:rPr lang="en-US" sz="1765">
                        <a:solidFill>
                          <a:prstClr val="black"/>
                        </a:solidFill>
                        <a:latin typeface="Segoe UI" panose="020B0502040204020203" pitchFamily="34" charset="0"/>
                        <a:cs typeface="Segoe UI" panose="020B0502040204020203" pitchFamily="34" charset="0"/>
                      </a:rPr>
                      <a:t>Managed Services</a:t>
                    </a:r>
                  </a:p>
                </p:txBody>
              </p:sp>
            </p:grpSp>
            <p:grpSp>
              <p:nvGrpSpPr>
                <p:cNvPr id="106" name="Graphic 13">
                  <a:extLst>
                    <a:ext uri="{FF2B5EF4-FFF2-40B4-BE49-F238E27FC236}">
                      <a16:creationId xmlns:a16="http://schemas.microsoft.com/office/drawing/2014/main" id="{80FC7A89-B193-481B-BB39-845DFCF28517}"/>
                    </a:ext>
                  </a:extLst>
                </p:cNvPr>
                <p:cNvGrpSpPr/>
                <p:nvPr/>
              </p:nvGrpSpPr>
              <p:grpSpPr>
                <a:xfrm>
                  <a:off x="7030980" y="1241205"/>
                  <a:ext cx="5368400" cy="5916830"/>
                  <a:chOff x="2042549" y="242995"/>
                  <a:chExt cx="6940701" cy="7649756"/>
                </a:xfrm>
              </p:grpSpPr>
              <p:sp>
                <p:nvSpPr>
                  <p:cNvPr id="108" name="Freeform: Shape 107">
                    <a:extLst>
                      <a:ext uri="{FF2B5EF4-FFF2-40B4-BE49-F238E27FC236}">
                        <a16:creationId xmlns:a16="http://schemas.microsoft.com/office/drawing/2014/main" id="{FC2A448B-5ACC-45F4-B108-0DAB3AC0BE1C}"/>
                      </a:ext>
                    </a:extLst>
                  </p:cNvPr>
                  <p:cNvSpPr/>
                  <p:nvPr/>
                </p:nvSpPr>
                <p:spPr>
                  <a:xfrm rot="19773239">
                    <a:off x="2113698" y="242995"/>
                    <a:ext cx="1971496" cy="1971495"/>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Plan &amp; </a:t>
                    </a:r>
                    <a:br>
                      <a:rPr lang="en-US" sz="1176">
                        <a:solidFill>
                          <a:prstClr val="white"/>
                        </a:solidFill>
                        <a:latin typeface="Segoe" panose="020B0502040504020203" pitchFamily="34" charset="0"/>
                        <a:cs typeface="Segoe UI" panose="020B0502040204020203" pitchFamily="34" charset="0"/>
                      </a:rPr>
                    </a:br>
                    <a:r>
                      <a:rPr lang="en-US" sz="1176">
                        <a:solidFill>
                          <a:prstClr val="white"/>
                        </a:solidFill>
                        <a:latin typeface="Segoe" panose="020B0502040504020203" pitchFamily="34" charset="0"/>
                        <a:cs typeface="Segoe UI" panose="020B0502040204020203" pitchFamily="34" charset="0"/>
                      </a:rPr>
                      <a:t>Design</a:t>
                    </a:r>
                  </a:p>
                </p:txBody>
              </p:sp>
              <p:sp>
                <p:nvSpPr>
                  <p:cNvPr id="111" name="Freeform: Shape 110">
                    <a:extLst>
                      <a:ext uri="{FF2B5EF4-FFF2-40B4-BE49-F238E27FC236}">
                        <a16:creationId xmlns:a16="http://schemas.microsoft.com/office/drawing/2014/main" id="{6C7C45A9-A663-4257-809F-50E1E97A9639}"/>
                      </a:ext>
                    </a:extLst>
                  </p:cNvPr>
                  <p:cNvSpPr/>
                  <p:nvPr/>
                </p:nvSpPr>
                <p:spPr>
                  <a:xfrm rot="19773239">
                    <a:off x="7011754" y="2789316"/>
                    <a:ext cx="1971496" cy="1971497"/>
                  </a:xfrm>
                  <a:custGeom>
                    <a:avLst/>
                    <a:gdLst>
                      <a:gd name="connsiteX0" fmla="*/ 1972136 w 1971495"/>
                      <a:gd name="connsiteY0" fmla="*/ 988959 h 1971496"/>
                      <a:gd name="connsiteX1" fmla="*/ 988959 w 1971495"/>
                      <a:gd name="connsiteY1" fmla="*/ 1972136 h 1971496"/>
                      <a:gd name="connsiteX2" fmla="*/ 5783 w 1971495"/>
                      <a:gd name="connsiteY2" fmla="*/ 988959 h 1971496"/>
                      <a:gd name="connsiteX3" fmla="*/ 988959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59" y="1972136"/>
                        </a:cubicBezTo>
                        <a:cubicBezTo>
                          <a:pt x="445966" y="1972136"/>
                          <a:pt x="5783" y="1531953"/>
                          <a:pt x="5783" y="988959"/>
                        </a:cubicBezTo>
                        <a:cubicBezTo>
                          <a:pt x="5783" y="445966"/>
                          <a:pt x="445966" y="5783"/>
                          <a:pt x="988959"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Build &amp; Migrate</a:t>
                    </a:r>
                  </a:p>
                </p:txBody>
              </p:sp>
              <p:sp>
                <p:nvSpPr>
                  <p:cNvPr id="115" name="Freeform: Shape 114">
                    <a:extLst>
                      <a:ext uri="{FF2B5EF4-FFF2-40B4-BE49-F238E27FC236}">
                        <a16:creationId xmlns:a16="http://schemas.microsoft.com/office/drawing/2014/main" id="{5F7C9277-A74D-4D29-B7BA-533FDE7DA045}"/>
                      </a:ext>
                    </a:extLst>
                  </p:cNvPr>
                  <p:cNvSpPr/>
                  <p:nvPr/>
                </p:nvSpPr>
                <p:spPr>
                  <a:xfrm rot="19773239">
                    <a:off x="2042549" y="5921256"/>
                    <a:ext cx="1971497" cy="1971495"/>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20BDEF"/>
                  </a:solidFill>
                  <a:ln w="19050" cap="flat">
                    <a:solidFill>
                      <a:srgbClr val="45226D"/>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Run &amp; Optimize</a:t>
                    </a:r>
                  </a:p>
                </p:txBody>
              </p:sp>
            </p:grpSp>
          </p:grpSp>
          <p:grpSp>
            <p:nvGrpSpPr>
              <p:cNvPr id="85" name="Group 84">
                <a:extLst>
                  <a:ext uri="{FF2B5EF4-FFF2-40B4-BE49-F238E27FC236}">
                    <a16:creationId xmlns:a16="http://schemas.microsoft.com/office/drawing/2014/main" id="{C79A111F-5696-4453-9F98-17A93533610B}"/>
                  </a:ext>
                </a:extLst>
              </p:cNvPr>
              <p:cNvGrpSpPr/>
              <p:nvPr/>
            </p:nvGrpSpPr>
            <p:grpSpPr>
              <a:xfrm>
                <a:off x="1760563" y="3588016"/>
                <a:ext cx="2119811" cy="2183690"/>
                <a:chOff x="1760563" y="3588016"/>
                <a:chExt cx="2119811" cy="2183690"/>
              </a:xfrm>
            </p:grpSpPr>
            <p:sp>
              <p:nvSpPr>
                <p:cNvPr id="87" name="Rectangle 86">
                  <a:extLst>
                    <a:ext uri="{FF2B5EF4-FFF2-40B4-BE49-F238E27FC236}">
                      <a16:creationId xmlns:a16="http://schemas.microsoft.com/office/drawing/2014/main" id="{763600DC-B96C-4E8D-AE84-E588D9E9314B}"/>
                    </a:ext>
                  </a:extLst>
                </p:cNvPr>
                <p:cNvSpPr/>
                <p:nvPr/>
              </p:nvSpPr>
              <p:spPr>
                <a:xfrm rot="3241343">
                  <a:off x="1808048" y="3581198"/>
                  <a:ext cx="2033540" cy="2047175"/>
                </a:xfrm>
                <a:prstGeom prst="rect">
                  <a:avLst/>
                </a:prstGeom>
                <a:noFill/>
              </p:spPr>
              <p:txBody>
                <a:bodyPr spcFirstLastPara="1" wrap="none" lIns="89641" tIns="44820" rIns="89641" bIns="44820" numCol="1">
                  <a:prstTxWarp prst="textArchUp">
                    <a:avLst>
                      <a:gd name="adj" fmla="val 11092878"/>
                    </a:avLst>
                  </a:prstTxWarp>
                  <a:spAutoFit/>
                </a:bodyPr>
                <a:lstStyle/>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Cloud </a:t>
                  </a:r>
                </a:p>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Planning</a:t>
                  </a:r>
                </a:p>
              </p:txBody>
            </p:sp>
            <p:sp>
              <p:nvSpPr>
                <p:cNvPr id="88" name="Rectangle 87">
                  <a:extLst>
                    <a:ext uri="{FF2B5EF4-FFF2-40B4-BE49-F238E27FC236}">
                      <a16:creationId xmlns:a16="http://schemas.microsoft.com/office/drawing/2014/main" id="{E17759B4-02AC-42B9-BFEB-8AF8382CEFC7}"/>
                    </a:ext>
                  </a:extLst>
                </p:cNvPr>
                <p:cNvSpPr/>
                <p:nvPr/>
              </p:nvSpPr>
              <p:spPr>
                <a:xfrm rot="6709778">
                  <a:off x="1741364" y="3632695"/>
                  <a:ext cx="2158210" cy="2119811"/>
                </a:xfrm>
                <a:prstGeom prst="rect">
                  <a:avLst/>
                </a:prstGeom>
                <a:noFill/>
              </p:spPr>
              <p:txBody>
                <a:bodyPr spcFirstLastPara="1" wrap="none" lIns="89641" tIns="44820" rIns="89641" bIns="44820" numCol="1">
                  <a:prstTxWarp prst="textArchUp">
                    <a:avLst>
                      <a:gd name="adj" fmla="val 21566151"/>
                    </a:avLst>
                  </a:prstTxWarp>
                  <a:spAutoFit/>
                </a:bodyPr>
                <a:lstStyle/>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Cloud</a:t>
                  </a: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 </a:t>
                  </a:r>
                </a:p>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Operations</a:t>
                  </a:r>
                </a:p>
              </p:txBody>
            </p:sp>
            <p:sp>
              <p:nvSpPr>
                <p:cNvPr id="94" name="Rectangle 93">
                  <a:extLst>
                    <a:ext uri="{FF2B5EF4-FFF2-40B4-BE49-F238E27FC236}">
                      <a16:creationId xmlns:a16="http://schemas.microsoft.com/office/drawing/2014/main" id="{35FB45B2-E319-4A0A-A49B-130B6865B542}"/>
                    </a:ext>
                  </a:extLst>
                </p:cNvPr>
                <p:cNvSpPr/>
                <p:nvPr/>
              </p:nvSpPr>
              <p:spPr>
                <a:xfrm rot="21129521">
                  <a:off x="1803197" y="3696145"/>
                  <a:ext cx="2033540" cy="2047175"/>
                </a:xfrm>
                <a:prstGeom prst="rect">
                  <a:avLst/>
                </a:prstGeom>
                <a:noFill/>
              </p:spPr>
              <p:txBody>
                <a:bodyPr spcFirstLastPara="1" wrap="none" lIns="89641" tIns="44820" rIns="89641" bIns="44820" numCol="1">
                  <a:prstTxWarp prst="textArchDown">
                    <a:avLst/>
                  </a:prstTxWarp>
                  <a:spAutoFit/>
                </a:bodyPr>
                <a:lstStyle/>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Cloud </a:t>
                  </a:r>
                </a:p>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Enablement</a:t>
                  </a:r>
                </a:p>
              </p:txBody>
            </p:sp>
          </p:grpSp>
        </p:grpSp>
        <p:sp>
          <p:nvSpPr>
            <p:cNvPr id="3" name="TextBox 2">
              <a:extLst>
                <a:ext uri="{FF2B5EF4-FFF2-40B4-BE49-F238E27FC236}">
                  <a16:creationId xmlns:a16="http://schemas.microsoft.com/office/drawing/2014/main" id="{1A2CB2EC-7ED7-4843-8A37-78F0A50B2DED}"/>
                </a:ext>
              </a:extLst>
            </p:cNvPr>
            <p:cNvSpPr txBox="1"/>
            <p:nvPr/>
          </p:nvSpPr>
          <p:spPr>
            <a:xfrm>
              <a:off x="7262822" y="5601023"/>
              <a:ext cx="4338322" cy="829300"/>
            </a:xfrm>
            <a:prstGeom prst="rect">
              <a:avLst/>
            </a:prstGeom>
            <a:noFill/>
          </p:spPr>
          <p:txBody>
            <a:bodyPr wrap="square" rtlCol="0">
              <a:spAutoFit/>
            </a:bodyPr>
            <a:lstStyle/>
            <a:p>
              <a:pPr defTabSz="914554"/>
              <a:r>
                <a:rPr lang="en-IN" sz="1600" kern="0">
                  <a:solidFill>
                    <a:srgbClr val="505050"/>
                  </a:solidFill>
                  <a:latin typeface="Segoe UI"/>
                </a:rPr>
                <a:t>Cloud MSPs </a:t>
              </a:r>
              <a:r>
                <a:rPr lang="en-IN" sz="1600" b="1" kern="0">
                  <a:solidFill>
                    <a:srgbClr val="505050"/>
                  </a:solidFill>
                  <a:latin typeface="Segoe UI"/>
                </a:rPr>
                <a:t>move</a:t>
              </a:r>
              <a:r>
                <a:rPr lang="en-IN" sz="1600" kern="0">
                  <a:solidFill>
                    <a:srgbClr val="505050"/>
                  </a:solidFill>
                  <a:latin typeface="Segoe UI"/>
                </a:rPr>
                <a:t> but more importantly </a:t>
              </a:r>
              <a:r>
                <a:rPr lang="en-IN" sz="1600" b="1" kern="0">
                  <a:solidFill>
                    <a:srgbClr val="505050"/>
                  </a:solidFill>
                  <a:latin typeface="Segoe UI"/>
                </a:rPr>
                <a:t>operate </a:t>
              </a:r>
              <a:r>
                <a:rPr lang="en-IN" sz="1600" kern="0">
                  <a:solidFill>
                    <a:srgbClr val="505050"/>
                  </a:solidFill>
                  <a:latin typeface="Segoe UI"/>
                </a:rPr>
                <a:t>the applications in the Cloud</a:t>
              </a:r>
            </a:p>
            <a:p>
              <a:pPr defTabSz="914554"/>
              <a:endParaRPr lang="en-US" sz="1600" err="1">
                <a:solidFill>
                  <a:srgbClr val="00BCF2">
                    <a:alpha val="99000"/>
                  </a:srgbClr>
                </a:solidFill>
                <a:latin typeface="Segoe Pro SemiLight"/>
              </a:endParaRPr>
            </a:p>
          </p:txBody>
        </p:sp>
      </p:grpSp>
      <p:sp>
        <p:nvSpPr>
          <p:cNvPr id="120" name="Rectangle 119">
            <a:extLst>
              <a:ext uri="{FF2B5EF4-FFF2-40B4-BE49-F238E27FC236}">
                <a16:creationId xmlns:a16="http://schemas.microsoft.com/office/drawing/2014/main" id="{E00A8A8D-3B24-46EB-8326-C5E883D1536D}"/>
              </a:ext>
            </a:extLst>
          </p:cNvPr>
          <p:cNvSpPr/>
          <p:nvPr/>
        </p:nvSpPr>
        <p:spPr bwMode="auto">
          <a:xfrm>
            <a:off x="497816" y="1698658"/>
            <a:ext cx="6191970" cy="4645020"/>
          </a:xfrm>
          <a:prstGeom prst="rect">
            <a:avLst/>
          </a:prstGeom>
          <a:solidFill>
            <a:srgbClr val="FFFF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1" name="Title 3">
            <a:extLst>
              <a:ext uri="{FF2B5EF4-FFF2-40B4-BE49-F238E27FC236}">
                <a16:creationId xmlns:a16="http://schemas.microsoft.com/office/drawing/2014/main" id="{0561DFE3-54C5-487B-B9FD-46A52AC68939}"/>
              </a:ext>
            </a:extLst>
          </p:cNvPr>
          <p:cNvSpPr txBox="1">
            <a:spLocks/>
          </p:cNvSpPr>
          <p:nvPr/>
        </p:nvSpPr>
        <p:spPr>
          <a:xfrm>
            <a:off x="497816" y="1799400"/>
            <a:ext cx="6184743" cy="246221"/>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panose="020B0502040504020203" pitchFamily="34" charset="0"/>
                <a:cs typeface="Segoe UI Semibold" panose="020B0702040204020203" pitchFamily="34" charset="0"/>
              </a:rPr>
              <a:t>Consulting Services</a:t>
            </a:r>
            <a:endParaRPr lang="en-US" sz="1400" spc="0">
              <a:ln>
                <a:noFill/>
              </a:ln>
              <a:solidFill>
                <a:srgbClr val="0F6FC6"/>
              </a:solidFill>
              <a:latin typeface="Segoe" panose="020B0502040504020203" pitchFamily="34" charset="0"/>
              <a:cs typeface="Segoe UI Semibold" panose="020B0702040204020203" pitchFamily="34" charset="0"/>
            </a:endParaRPr>
          </a:p>
        </p:txBody>
      </p:sp>
      <p:grpSp>
        <p:nvGrpSpPr>
          <p:cNvPr id="11" name="Group 10">
            <a:extLst>
              <a:ext uri="{FF2B5EF4-FFF2-40B4-BE49-F238E27FC236}">
                <a16:creationId xmlns:a16="http://schemas.microsoft.com/office/drawing/2014/main" id="{22CE055C-6A92-45B0-B0D4-BDBFD4095554}"/>
              </a:ext>
            </a:extLst>
          </p:cNvPr>
          <p:cNvGrpSpPr/>
          <p:nvPr/>
        </p:nvGrpSpPr>
        <p:grpSpPr>
          <a:xfrm>
            <a:off x="497815" y="2161468"/>
            <a:ext cx="2071220" cy="4182193"/>
            <a:chOff x="497735" y="2161450"/>
            <a:chExt cx="2071250" cy="4182252"/>
          </a:xfrm>
        </p:grpSpPr>
        <p:sp>
          <p:nvSpPr>
            <p:cNvPr id="9" name="Rectangle 8">
              <a:extLst>
                <a:ext uri="{FF2B5EF4-FFF2-40B4-BE49-F238E27FC236}">
                  <a16:creationId xmlns:a16="http://schemas.microsoft.com/office/drawing/2014/main" id="{B252257A-844C-465D-B933-14AD913513DA}"/>
                </a:ext>
              </a:extLst>
            </p:cNvPr>
            <p:cNvSpPr/>
            <p:nvPr/>
          </p:nvSpPr>
          <p:spPr bwMode="auto">
            <a:xfrm>
              <a:off x="497735" y="2161450"/>
              <a:ext cx="2071250" cy="41822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4" name="Title 3">
              <a:extLst>
                <a:ext uri="{FF2B5EF4-FFF2-40B4-BE49-F238E27FC236}">
                  <a16:creationId xmlns:a16="http://schemas.microsoft.com/office/drawing/2014/main" id="{5309D433-EEC5-49FB-9ECA-F601BAB5A67A}"/>
                </a:ext>
              </a:extLst>
            </p:cNvPr>
            <p:cNvSpPr txBox="1">
              <a:spLocks/>
            </p:cNvSpPr>
            <p:nvPr/>
          </p:nvSpPr>
          <p:spPr>
            <a:xfrm>
              <a:off x="790009" y="2376778"/>
              <a:ext cx="1335548" cy="492450"/>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a:t>
              </a:r>
            </a:p>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Planning</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0600CB9A-E904-4CE7-BCDF-28D37E11D503}"/>
                </a:ext>
              </a:extLst>
            </p:cNvPr>
            <p:cNvSpPr txBox="1"/>
            <p:nvPr/>
          </p:nvSpPr>
          <p:spPr>
            <a:xfrm>
              <a:off x="660599" y="3113530"/>
              <a:ext cx="1821361" cy="980247"/>
            </a:xfrm>
            <a:prstGeom prst="rect">
              <a:avLst/>
            </a:prstGeom>
            <a:noFill/>
          </p:spPr>
          <p:txBody>
            <a:bodyPr wrap="square" rtlCol="0">
              <a:spAutoFit/>
            </a:bodyPr>
            <a:lstStyle/>
            <a:p>
              <a:pPr defTabSz="914554">
                <a:spcAft>
                  <a:spcPts val="600"/>
                </a:spcAft>
              </a:pPr>
              <a:r>
                <a:rPr lang="en-US" sz="1200">
                  <a:solidFill>
                    <a:prstClr val="white">
                      <a:alpha val="99000"/>
                    </a:prstClr>
                  </a:solidFill>
                  <a:latin typeface="Segoe" panose="020B0502040504020203" pitchFamily="34" charset="0"/>
                </a:rPr>
                <a:t>Educate</a:t>
              </a:r>
            </a:p>
            <a:p>
              <a:pPr defTabSz="914554">
                <a:spcAft>
                  <a:spcPts val="600"/>
                </a:spcAft>
              </a:pPr>
              <a:r>
                <a:rPr lang="en-US" sz="1200">
                  <a:solidFill>
                    <a:prstClr val="white">
                      <a:alpha val="99000"/>
                    </a:prstClr>
                  </a:solidFill>
                  <a:latin typeface="Segoe" panose="020B0502040504020203" pitchFamily="34" charset="0"/>
                </a:rPr>
                <a:t>Align</a:t>
              </a:r>
            </a:p>
            <a:p>
              <a:pPr defTabSz="914554">
                <a:spcAft>
                  <a:spcPts val="600"/>
                </a:spcAft>
              </a:pPr>
              <a:r>
                <a:rPr lang="en-US" sz="1200">
                  <a:solidFill>
                    <a:prstClr val="white">
                      <a:alpha val="99000"/>
                    </a:prstClr>
                  </a:solidFill>
                  <a:latin typeface="Segoe" panose="020B0502040504020203" pitchFamily="34" charset="0"/>
                </a:rPr>
                <a:t>Develop Plans and Backlogs</a:t>
              </a:r>
            </a:p>
          </p:txBody>
        </p:sp>
      </p:grpSp>
      <p:grpSp>
        <p:nvGrpSpPr>
          <p:cNvPr id="12" name="Group 11">
            <a:extLst>
              <a:ext uri="{FF2B5EF4-FFF2-40B4-BE49-F238E27FC236}">
                <a16:creationId xmlns:a16="http://schemas.microsoft.com/office/drawing/2014/main" id="{AA62DA8E-99A0-483D-A830-4E7DDDCA9BC5}"/>
              </a:ext>
            </a:extLst>
          </p:cNvPr>
          <p:cNvGrpSpPr/>
          <p:nvPr/>
        </p:nvGrpSpPr>
        <p:grpSpPr>
          <a:xfrm>
            <a:off x="2568445" y="2161468"/>
            <a:ext cx="2071220" cy="4182193"/>
            <a:chOff x="2555694" y="2161450"/>
            <a:chExt cx="2071250" cy="4182252"/>
          </a:xfrm>
        </p:grpSpPr>
        <p:sp>
          <p:nvSpPr>
            <p:cNvPr id="133" name="Rectangle 132">
              <a:extLst>
                <a:ext uri="{FF2B5EF4-FFF2-40B4-BE49-F238E27FC236}">
                  <a16:creationId xmlns:a16="http://schemas.microsoft.com/office/drawing/2014/main" id="{FFBC7FE5-6E22-4F92-AA8F-672EC7500E0F}"/>
                </a:ext>
              </a:extLst>
            </p:cNvPr>
            <p:cNvSpPr/>
            <p:nvPr/>
          </p:nvSpPr>
          <p:spPr bwMode="auto">
            <a:xfrm>
              <a:off x="2555694" y="2161450"/>
              <a:ext cx="2071250" cy="418225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5" name="Title 3">
              <a:extLst>
                <a:ext uri="{FF2B5EF4-FFF2-40B4-BE49-F238E27FC236}">
                  <a16:creationId xmlns:a16="http://schemas.microsoft.com/office/drawing/2014/main" id="{E77A540A-B856-456E-9F11-2EF97E1B7655}"/>
                </a:ext>
              </a:extLst>
            </p:cNvPr>
            <p:cNvSpPr txBox="1">
              <a:spLocks/>
            </p:cNvSpPr>
            <p:nvPr/>
          </p:nvSpPr>
          <p:spPr>
            <a:xfrm>
              <a:off x="2894038" y="2376778"/>
              <a:ext cx="1335548" cy="492450"/>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a:t>
              </a:r>
            </a:p>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Enablement</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131" name="TextBox 130">
              <a:extLst>
                <a:ext uri="{FF2B5EF4-FFF2-40B4-BE49-F238E27FC236}">
                  <a16:creationId xmlns:a16="http://schemas.microsoft.com/office/drawing/2014/main" id="{2DB5AB8C-99DA-4963-AAF2-B964EC5D87D2}"/>
                </a:ext>
              </a:extLst>
            </p:cNvPr>
            <p:cNvSpPr txBox="1"/>
            <p:nvPr/>
          </p:nvSpPr>
          <p:spPr>
            <a:xfrm>
              <a:off x="2717960" y="3103234"/>
              <a:ext cx="1821361" cy="1055689"/>
            </a:xfrm>
            <a:prstGeom prst="rect">
              <a:avLst/>
            </a:prstGeom>
            <a:noFill/>
          </p:spPr>
          <p:txBody>
            <a:bodyPr wrap="square" rtlCol="0">
              <a:spAutoFit/>
            </a:bodyPr>
            <a:lstStyle/>
            <a:p>
              <a:pPr defTabSz="914554">
                <a:spcAft>
                  <a:spcPts val="600"/>
                </a:spcAft>
              </a:pPr>
              <a:r>
                <a:rPr lang="en-US" sz="1200">
                  <a:solidFill>
                    <a:prstClr val="white"/>
                  </a:solidFill>
                  <a:latin typeface="Segoe" panose="020B0502040504020203" pitchFamily="34" charset="0"/>
                </a:rPr>
                <a:t>Lift &amp; Shift </a:t>
              </a:r>
            </a:p>
            <a:p>
              <a:pPr defTabSz="914554">
                <a:spcAft>
                  <a:spcPts val="600"/>
                </a:spcAft>
              </a:pPr>
              <a:r>
                <a:rPr lang="en-US" sz="1200">
                  <a:solidFill>
                    <a:prstClr val="white"/>
                  </a:solidFill>
                  <a:latin typeface="Segoe" panose="020B0502040504020203" pitchFamily="34" charset="0"/>
                </a:rPr>
                <a:t>App re-platform</a:t>
              </a:r>
            </a:p>
            <a:p>
              <a:pPr defTabSz="914554">
                <a:spcAft>
                  <a:spcPts val="600"/>
                </a:spcAft>
              </a:pPr>
              <a:r>
                <a:rPr lang="en-US" sz="1200">
                  <a:solidFill>
                    <a:prstClr val="white"/>
                  </a:solidFill>
                  <a:latin typeface="Segoe" panose="020B0502040504020203" pitchFamily="34" charset="0"/>
                </a:rPr>
                <a:t>New App Development </a:t>
              </a:r>
            </a:p>
            <a:p>
              <a:pPr defTabSz="914554">
                <a:spcAft>
                  <a:spcPts val="600"/>
                </a:spcAft>
              </a:pPr>
              <a:r>
                <a:rPr lang="en-US" sz="1200">
                  <a:solidFill>
                    <a:prstClr val="white"/>
                  </a:solidFill>
                  <a:latin typeface="Segoe" panose="020B0502040504020203" pitchFamily="34" charset="0"/>
                </a:rPr>
                <a:t>App Optimization</a:t>
              </a:r>
              <a:endParaRPr lang="en-US" sz="1600">
                <a:solidFill>
                  <a:prstClr val="white"/>
                </a:solidFill>
                <a:latin typeface="Segoe" panose="020B0502040504020203" pitchFamily="34" charset="0"/>
              </a:endParaRPr>
            </a:p>
          </p:txBody>
        </p:sp>
      </p:grpSp>
      <p:grpSp>
        <p:nvGrpSpPr>
          <p:cNvPr id="13" name="Group 12">
            <a:extLst>
              <a:ext uri="{FF2B5EF4-FFF2-40B4-BE49-F238E27FC236}">
                <a16:creationId xmlns:a16="http://schemas.microsoft.com/office/drawing/2014/main" id="{C39CA9DD-D61A-4655-88DE-11E4B4BBA679}"/>
              </a:ext>
            </a:extLst>
          </p:cNvPr>
          <p:cNvGrpSpPr/>
          <p:nvPr/>
        </p:nvGrpSpPr>
        <p:grpSpPr>
          <a:xfrm>
            <a:off x="4632353" y="2161468"/>
            <a:ext cx="2071220" cy="4182193"/>
            <a:chOff x="4632332" y="2161450"/>
            <a:chExt cx="2071250" cy="4182252"/>
          </a:xfrm>
          <a:solidFill>
            <a:srgbClr val="20BDEF"/>
          </a:solidFill>
        </p:grpSpPr>
        <p:sp>
          <p:nvSpPr>
            <p:cNvPr id="134" name="Rectangle 133">
              <a:extLst>
                <a:ext uri="{FF2B5EF4-FFF2-40B4-BE49-F238E27FC236}">
                  <a16:creationId xmlns:a16="http://schemas.microsoft.com/office/drawing/2014/main" id="{870BA579-85DA-4CAB-859F-C412717873E4}"/>
                </a:ext>
              </a:extLst>
            </p:cNvPr>
            <p:cNvSpPr/>
            <p:nvPr/>
          </p:nvSpPr>
          <p:spPr bwMode="auto">
            <a:xfrm>
              <a:off x="4632332" y="2161450"/>
              <a:ext cx="2071250" cy="41822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6" name="Title 3">
              <a:extLst>
                <a:ext uri="{FF2B5EF4-FFF2-40B4-BE49-F238E27FC236}">
                  <a16:creationId xmlns:a16="http://schemas.microsoft.com/office/drawing/2014/main" id="{236754B0-8E3B-4772-8019-200CE5D6D2F4}"/>
                </a:ext>
              </a:extLst>
            </p:cNvPr>
            <p:cNvSpPr txBox="1">
              <a:spLocks/>
            </p:cNvSpPr>
            <p:nvPr/>
          </p:nvSpPr>
          <p:spPr>
            <a:xfrm>
              <a:off x="4959139" y="2376778"/>
              <a:ext cx="1335548" cy="492450"/>
            </a:xfrm>
            <a:prstGeom prst="rect">
              <a:avLst/>
            </a:prstGeom>
            <a:grp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Operations</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132" name="TextBox 131">
              <a:extLst>
                <a:ext uri="{FF2B5EF4-FFF2-40B4-BE49-F238E27FC236}">
                  <a16:creationId xmlns:a16="http://schemas.microsoft.com/office/drawing/2014/main" id="{9E3294BC-917F-4F9B-81F0-310EFC00682C}"/>
                </a:ext>
              </a:extLst>
            </p:cNvPr>
            <p:cNvSpPr txBox="1"/>
            <p:nvPr/>
          </p:nvSpPr>
          <p:spPr>
            <a:xfrm>
              <a:off x="4802841" y="3101604"/>
              <a:ext cx="1821361" cy="2883610"/>
            </a:xfrm>
            <a:prstGeom prst="rect">
              <a:avLst/>
            </a:prstGeom>
            <a:grpFill/>
          </p:spPr>
          <p:txBody>
            <a:bodyPr wrap="square" rtlCol="0">
              <a:spAutoFit/>
            </a:bodyPr>
            <a:lstStyle/>
            <a:p>
              <a:pPr defTabSz="914554"/>
              <a:r>
                <a:rPr lang="en-US" sz="1200">
                  <a:solidFill>
                    <a:prstClr val="white">
                      <a:alpha val="99000"/>
                    </a:prstClr>
                  </a:solidFill>
                  <a:latin typeface="Segoe" panose="020B0502040504020203" pitchFamily="34" charset="0"/>
                </a:rPr>
                <a:t>Service Delivery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SLA</a:t>
              </a:r>
            </a:p>
            <a:p>
              <a:pPr marL="285753" indent="-285753" defTabSz="914554">
                <a:spcAft>
                  <a:spcPts val="1200"/>
                </a:spcAft>
                <a:buFont typeface="Arial" panose="020B0604020202020204" pitchFamily="34" charset="0"/>
                <a:buChar char="•"/>
              </a:pPr>
              <a:r>
                <a:rPr lang="en-US" sz="1200">
                  <a:solidFill>
                    <a:prstClr val="white">
                      <a:alpha val="99000"/>
                    </a:prstClr>
                  </a:solidFill>
                  <a:latin typeface="Segoe" panose="020B0502040504020203" pitchFamily="34" charset="0"/>
                </a:rPr>
                <a:t>Support</a:t>
              </a:r>
            </a:p>
            <a:p>
              <a:pPr defTabSz="914554"/>
              <a:r>
                <a:rPr lang="en-US" sz="1200">
                  <a:solidFill>
                    <a:prstClr val="white">
                      <a:alpha val="99000"/>
                    </a:prstClr>
                  </a:solidFill>
                  <a:latin typeface="Segoe" panose="020B0502040504020203" pitchFamily="34" charset="0"/>
                </a:rPr>
                <a:t>Monitoring &amp; Management</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Security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Analytics</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Tools &amp; Processes</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Backup &amp; Recovery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App optimization</a:t>
              </a:r>
            </a:p>
            <a:p>
              <a:pPr defTabSz="914554"/>
              <a:endParaRPr lang="en-US" sz="1200">
                <a:solidFill>
                  <a:prstClr val="white">
                    <a:alpha val="99000"/>
                  </a:prstClr>
                </a:solidFill>
                <a:latin typeface="Segoe" panose="020B0502040504020203" pitchFamily="34" charset="0"/>
              </a:endParaRPr>
            </a:p>
            <a:p>
              <a:pPr defTabSz="914554"/>
              <a:r>
                <a:rPr lang="en-US" sz="1200">
                  <a:solidFill>
                    <a:prstClr val="white">
                      <a:alpha val="99000"/>
                    </a:prstClr>
                  </a:solidFill>
                  <a:latin typeface="Segoe" panose="020B0502040504020203" pitchFamily="34" charset="0"/>
                </a:rPr>
                <a:t>Governance</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Compliance</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Managed Billing</a:t>
              </a:r>
            </a:p>
          </p:txBody>
        </p:sp>
      </p:grpSp>
    </p:spTree>
    <p:extLst>
      <p:ext uri="{BB962C8B-B14F-4D97-AF65-F5344CB8AC3E}">
        <p14:creationId xmlns:p14="http://schemas.microsoft.com/office/powerpoint/2010/main" val="4045290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wipe(down)">
                                      <p:cBhvr>
                                        <p:cTn id="26" dur="500"/>
                                        <p:tgtEl>
                                          <p:spTgt spid="120"/>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21"/>
                                        </p:tgtEl>
                                        <p:attrNameLst>
                                          <p:attrName>style.visibility</p:attrName>
                                        </p:attrNameLst>
                                      </p:cBhvr>
                                      <p:to>
                                        <p:strVal val="visible"/>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979722"/>
            <a:ext cx="10111561" cy="554053"/>
          </a:xfrm>
        </p:spPr>
        <p:txBody>
          <a:bodyPr/>
          <a:lstStyle/>
          <a:p>
            <a:r>
              <a:rPr lang="en-US"/>
              <a:t>Thank You</a:t>
            </a:r>
          </a:p>
        </p:txBody>
      </p:sp>
    </p:spTree>
    <p:extLst>
      <p:ext uri="{BB962C8B-B14F-4D97-AF65-F5344CB8AC3E}">
        <p14:creationId xmlns:p14="http://schemas.microsoft.com/office/powerpoint/2010/main" val="2540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85DA401-4365-2C43-9922-AE3FE17C4BF5}"/>
              </a:ext>
            </a:extLst>
          </p:cNvPr>
          <p:cNvSpPr/>
          <p:nvPr/>
        </p:nvSpPr>
        <p:spPr bwMode="auto">
          <a:xfrm>
            <a:off x="1" y="50"/>
            <a:ext cx="12191912" cy="685790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en-US" sz="1569">
              <a:gradFill>
                <a:gsLst>
                  <a:gs pos="40075">
                    <a:srgbClr val="FFFFFF"/>
                  </a:gs>
                  <a:gs pos="30000">
                    <a:srgbClr val="FFFFFF"/>
                  </a:gs>
                </a:gsLst>
                <a:lin ang="5400000" scaled="0"/>
              </a:gradFill>
              <a:latin typeface="Segoe UI"/>
            </a:endParaRPr>
          </a:p>
        </p:txBody>
      </p:sp>
      <p:grpSp>
        <p:nvGrpSpPr>
          <p:cNvPr id="37" name="Group 36">
            <a:extLst>
              <a:ext uri="{FF2B5EF4-FFF2-40B4-BE49-F238E27FC236}">
                <a16:creationId xmlns:a16="http://schemas.microsoft.com/office/drawing/2014/main" id="{EA175E30-1071-AC45-8CC9-FAF9E04CF568}"/>
              </a:ext>
            </a:extLst>
          </p:cNvPr>
          <p:cNvGrpSpPr/>
          <p:nvPr/>
        </p:nvGrpSpPr>
        <p:grpSpPr>
          <a:xfrm>
            <a:off x="7675673" y="5096152"/>
            <a:ext cx="3824048" cy="1250012"/>
            <a:chOff x="1428349" y="2395761"/>
            <a:chExt cx="3824102" cy="1250030"/>
          </a:xfrm>
        </p:grpSpPr>
        <p:sp>
          <p:nvSpPr>
            <p:cNvPr id="39" name="TextBox 38">
              <a:extLst>
                <a:ext uri="{FF2B5EF4-FFF2-40B4-BE49-F238E27FC236}">
                  <a16:creationId xmlns:a16="http://schemas.microsoft.com/office/drawing/2014/main" id="{89A40A30-0313-284F-A675-327B7016C52A}"/>
                </a:ext>
              </a:extLst>
            </p:cNvPr>
            <p:cNvSpPr txBox="1">
              <a:spLocks noChangeAspect="1"/>
            </p:cNvSpPr>
            <p:nvPr/>
          </p:nvSpPr>
          <p:spPr>
            <a:xfrm>
              <a:off x="1428350" y="2395761"/>
              <a:ext cx="1934172"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378">
                <a:defRPr/>
              </a:pPr>
              <a:r>
                <a:rPr lang="en-US" sz="1800">
                  <a:solidFill>
                    <a:srgbClr val="0D0D0D"/>
                  </a:solidFill>
                </a:rPr>
                <a:t>Business Returns</a:t>
              </a:r>
            </a:p>
          </p:txBody>
        </p:sp>
        <p:sp>
          <p:nvSpPr>
            <p:cNvPr id="42" name="TextBox 41">
              <a:extLst>
                <a:ext uri="{FF2B5EF4-FFF2-40B4-BE49-F238E27FC236}">
                  <a16:creationId xmlns:a16="http://schemas.microsoft.com/office/drawing/2014/main" id="{08511002-C3A6-C947-AF4A-B22C4BA96592}"/>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IT must rapidly produce measurable business returns to stay relevant</a:t>
              </a:r>
            </a:p>
          </p:txBody>
        </p:sp>
        <p:cxnSp>
          <p:nvCxnSpPr>
            <p:cNvPr id="43" name="Straight Connector 42">
              <a:extLst>
                <a:ext uri="{FF2B5EF4-FFF2-40B4-BE49-F238E27FC236}">
                  <a16:creationId xmlns:a16="http://schemas.microsoft.com/office/drawing/2014/main" id="{E397E448-F308-CF44-B206-4A914F79B49B}"/>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1D395D0-72D3-8443-9136-6DBE7CF74500}"/>
              </a:ext>
            </a:extLst>
          </p:cNvPr>
          <p:cNvGrpSpPr/>
          <p:nvPr/>
        </p:nvGrpSpPr>
        <p:grpSpPr>
          <a:xfrm>
            <a:off x="7675674" y="2407954"/>
            <a:ext cx="3824048" cy="1250012"/>
            <a:chOff x="1428349" y="2395761"/>
            <a:chExt cx="3824102" cy="1250030"/>
          </a:xfrm>
        </p:grpSpPr>
        <p:sp>
          <p:nvSpPr>
            <p:cNvPr id="45" name="TextBox 44">
              <a:extLst>
                <a:ext uri="{FF2B5EF4-FFF2-40B4-BE49-F238E27FC236}">
                  <a16:creationId xmlns:a16="http://schemas.microsoft.com/office/drawing/2014/main" id="{D5AA7EA1-EA64-4347-8041-C290454B9B77}"/>
                </a:ext>
              </a:extLst>
            </p:cNvPr>
            <p:cNvSpPr txBox="1">
              <a:spLocks noChangeAspect="1"/>
            </p:cNvSpPr>
            <p:nvPr/>
          </p:nvSpPr>
          <p:spPr>
            <a:xfrm>
              <a:off x="1428350" y="2395761"/>
              <a:ext cx="1797244"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Transformation</a:t>
              </a:r>
            </a:p>
          </p:txBody>
        </p:sp>
        <p:sp>
          <p:nvSpPr>
            <p:cNvPr id="46" name="TextBox 45">
              <a:extLst>
                <a:ext uri="{FF2B5EF4-FFF2-40B4-BE49-F238E27FC236}">
                  <a16:creationId xmlns:a16="http://schemas.microsoft.com/office/drawing/2014/main" id="{51EA84DB-4D53-3845-B8A2-1F8C26B991F9}"/>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Evolving how businesses operate and interact with the market</a:t>
              </a:r>
            </a:p>
          </p:txBody>
        </p:sp>
        <p:cxnSp>
          <p:nvCxnSpPr>
            <p:cNvPr id="48" name="Straight Connector 47">
              <a:extLst>
                <a:ext uri="{FF2B5EF4-FFF2-40B4-BE49-F238E27FC236}">
                  <a16:creationId xmlns:a16="http://schemas.microsoft.com/office/drawing/2014/main" id="{B76C608B-A8CE-EF49-BB52-E6C7433B5B2E}"/>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83757F-C9A5-8A44-BDA2-DB9C2A503A59}"/>
              </a:ext>
            </a:extLst>
          </p:cNvPr>
          <p:cNvGrpSpPr/>
          <p:nvPr/>
        </p:nvGrpSpPr>
        <p:grpSpPr>
          <a:xfrm>
            <a:off x="7675674" y="1063854"/>
            <a:ext cx="3515827" cy="1250012"/>
            <a:chOff x="7528842" y="1063820"/>
            <a:chExt cx="3515877" cy="1250030"/>
          </a:xfrm>
        </p:grpSpPr>
        <p:sp>
          <p:nvSpPr>
            <p:cNvPr id="50" name="TextBox 49">
              <a:extLst>
                <a:ext uri="{FF2B5EF4-FFF2-40B4-BE49-F238E27FC236}">
                  <a16:creationId xmlns:a16="http://schemas.microsoft.com/office/drawing/2014/main" id="{B610E11E-3ACA-734D-A8CF-339F5D003DFD}"/>
                </a:ext>
              </a:extLst>
            </p:cNvPr>
            <p:cNvSpPr txBox="1">
              <a:spLocks noChangeAspect="1"/>
            </p:cNvSpPr>
            <p:nvPr/>
          </p:nvSpPr>
          <p:spPr>
            <a:xfrm>
              <a:off x="7528843" y="1063820"/>
              <a:ext cx="1754006" cy="438903"/>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Modernization</a:t>
              </a:r>
            </a:p>
          </p:txBody>
        </p:sp>
        <p:sp>
          <p:nvSpPr>
            <p:cNvPr id="51" name="TextBox 50">
              <a:extLst>
                <a:ext uri="{FF2B5EF4-FFF2-40B4-BE49-F238E27FC236}">
                  <a16:creationId xmlns:a16="http://schemas.microsoft.com/office/drawing/2014/main" id="{164ACB77-7E41-894B-93D8-C1BAB14FE525}"/>
                </a:ext>
              </a:extLst>
            </p:cNvPr>
            <p:cNvSpPr txBox="1"/>
            <p:nvPr/>
          </p:nvSpPr>
          <p:spPr>
            <a:xfrm>
              <a:off x="7528842" y="1591470"/>
              <a:ext cx="3515877"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Improving customer and employee experiences</a:t>
              </a:r>
            </a:p>
          </p:txBody>
        </p:sp>
        <p:cxnSp>
          <p:nvCxnSpPr>
            <p:cNvPr id="52" name="Straight Connector 51">
              <a:extLst>
                <a:ext uri="{FF2B5EF4-FFF2-40B4-BE49-F238E27FC236}">
                  <a16:creationId xmlns:a16="http://schemas.microsoft.com/office/drawing/2014/main" id="{C40915EB-C64C-1845-BF3D-ED97ABA33B28}"/>
                </a:ext>
              </a:extLst>
            </p:cNvPr>
            <p:cNvCxnSpPr/>
            <p:nvPr/>
          </p:nvCxnSpPr>
          <p:spPr>
            <a:xfrm>
              <a:off x="7628249" y="1497785"/>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3" name="Picture 52" descr="A group of people sitting at a table in front of a window&#10;&#10;Description generated with very high confidence">
            <a:extLst>
              <a:ext uri="{FF2B5EF4-FFF2-40B4-BE49-F238E27FC236}">
                <a16:creationId xmlns:a16="http://schemas.microsoft.com/office/drawing/2014/main" id="{BE2A027D-8575-404F-AEF6-7D3BCFB3E4C9}"/>
              </a:ext>
            </a:extLst>
          </p:cNvPr>
          <p:cNvPicPr>
            <a:picLocks noChangeAspect="1"/>
          </p:cNvPicPr>
          <p:nvPr/>
        </p:nvPicPr>
        <p:blipFill rotWithShape="1">
          <a:blip r:embed="rId3"/>
          <a:srcRect l="150" t="5693" r="41402" b="4720"/>
          <a:stretch/>
        </p:blipFill>
        <p:spPr>
          <a:xfrm>
            <a:off x="357679" y="359545"/>
            <a:ext cx="6013979" cy="6143859"/>
          </a:xfrm>
          <a:prstGeom prst="rect">
            <a:avLst/>
          </a:prstGeom>
          <a:blipFill>
            <a:blip r:embed="rId4"/>
            <a:stretch>
              <a:fillRect/>
            </a:stretch>
          </a:blipFill>
          <a:ln w="9525" cap="flat">
            <a:noFill/>
            <a:prstDash val="solid"/>
            <a:miter/>
          </a:ln>
          <a:effectLst>
            <a:outerShdw blurRad="508000" dist="63500" dir="2700000" sx="101000" sy="101000" algn="tl" rotWithShape="0">
              <a:prstClr val="black">
                <a:alpha val="0"/>
              </a:prstClr>
            </a:outerShdw>
          </a:effectLst>
        </p:spPr>
      </p:pic>
      <p:sp>
        <p:nvSpPr>
          <p:cNvPr id="54" name="Rectangle 53">
            <a:extLst>
              <a:ext uri="{FF2B5EF4-FFF2-40B4-BE49-F238E27FC236}">
                <a16:creationId xmlns:a16="http://schemas.microsoft.com/office/drawing/2014/main" id="{A803320E-E929-834F-AAC6-35C5B9E99E9E}"/>
              </a:ext>
            </a:extLst>
          </p:cNvPr>
          <p:cNvSpPr/>
          <p:nvPr/>
        </p:nvSpPr>
        <p:spPr>
          <a:xfrm>
            <a:off x="357679" y="359546"/>
            <a:ext cx="6013978" cy="6143859"/>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sp>
        <p:nvSpPr>
          <p:cNvPr id="55" name="TextBox 54">
            <a:extLst>
              <a:ext uri="{FF2B5EF4-FFF2-40B4-BE49-F238E27FC236}">
                <a16:creationId xmlns:a16="http://schemas.microsoft.com/office/drawing/2014/main" id="{16997600-79D4-3A48-8E8A-271B6C0A4BDB}"/>
              </a:ext>
            </a:extLst>
          </p:cNvPr>
          <p:cNvSpPr txBox="1"/>
          <p:nvPr/>
        </p:nvSpPr>
        <p:spPr>
          <a:xfrm>
            <a:off x="1095313" y="1585254"/>
            <a:ext cx="3889758" cy="683203"/>
          </a:xfrm>
          <a:prstGeom prst="rect">
            <a:avLst/>
          </a:prstGeom>
          <a:noFill/>
        </p:spPr>
        <p:txBody>
          <a:bodyPr wrap="square" lIns="0" tIns="91438" rIns="91438" bIns="9143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674">
              <a:defRPr/>
            </a:pPr>
            <a:r>
              <a:rPr lang="en-US" sz="1800" b="1">
                <a:solidFill>
                  <a:srgbClr val="FFFFFF"/>
                </a:solidFill>
                <a:latin typeface="Segoe Semibold" panose="020B0502040504020203" pitchFamily="34" charset="0"/>
              </a:rPr>
              <a:t>Business Transformation enabled by Cloud Technologies</a:t>
            </a:r>
          </a:p>
        </p:txBody>
      </p:sp>
      <p:sp>
        <p:nvSpPr>
          <p:cNvPr id="56" name="Title 9">
            <a:extLst>
              <a:ext uri="{FF2B5EF4-FFF2-40B4-BE49-F238E27FC236}">
                <a16:creationId xmlns:a16="http://schemas.microsoft.com/office/drawing/2014/main" id="{1AD42D20-A5A9-B54C-BA70-ED0A35060E41}"/>
              </a:ext>
            </a:extLst>
          </p:cNvPr>
          <p:cNvSpPr>
            <a:spLocks noGrp="1"/>
          </p:cNvSpPr>
          <p:nvPr>
            <p:ph type="title"/>
          </p:nvPr>
        </p:nvSpPr>
        <p:spPr>
          <a:xfrm>
            <a:off x="1047493" y="1031264"/>
            <a:ext cx="4589847" cy="553990"/>
          </a:xfrm>
        </p:spPr>
        <p:txBody>
          <a:bodyPr/>
          <a:lstStyle/>
          <a:p>
            <a:r>
              <a:rPr lang="en-US">
                <a:solidFill>
                  <a:schemeClr val="bg1"/>
                </a:solidFill>
                <a:latin typeface="Segoe Semibold" panose="020B0502040504020203" pitchFamily="34" charset="0"/>
              </a:rPr>
              <a:t>Key Business Drivers</a:t>
            </a:r>
          </a:p>
        </p:txBody>
      </p:sp>
      <p:grpSp>
        <p:nvGrpSpPr>
          <p:cNvPr id="61" name="Group 60">
            <a:extLst>
              <a:ext uri="{FF2B5EF4-FFF2-40B4-BE49-F238E27FC236}">
                <a16:creationId xmlns:a16="http://schemas.microsoft.com/office/drawing/2014/main" id="{BE8B818F-7C7E-074B-B82D-7E3A4F0F56CA}"/>
              </a:ext>
            </a:extLst>
          </p:cNvPr>
          <p:cNvGrpSpPr/>
          <p:nvPr/>
        </p:nvGrpSpPr>
        <p:grpSpPr>
          <a:xfrm>
            <a:off x="7675674" y="3752053"/>
            <a:ext cx="3824048" cy="1250012"/>
            <a:chOff x="1428349" y="2395761"/>
            <a:chExt cx="3824102" cy="1250030"/>
          </a:xfrm>
        </p:grpSpPr>
        <p:sp>
          <p:nvSpPr>
            <p:cNvPr id="62" name="TextBox 61">
              <a:extLst>
                <a:ext uri="{FF2B5EF4-FFF2-40B4-BE49-F238E27FC236}">
                  <a16:creationId xmlns:a16="http://schemas.microsoft.com/office/drawing/2014/main" id="{9BD72CDE-E0F0-C64D-B719-9C48880A9D26}"/>
                </a:ext>
              </a:extLst>
            </p:cNvPr>
            <p:cNvSpPr txBox="1">
              <a:spLocks noChangeAspect="1"/>
            </p:cNvSpPr>
            <p:nvPr/>
          </p:nvSpPr>
          <p:spPr>
            <a:xfrm>
              <a:off x="1428350" y="2395761"/>
              <a:ext cx="959520"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Growth</a:t>
              </a:r>
            </a:p>
          </p:txBody>
        </p:sp>
        <p:sp>
          <p:nvSpPr>
            <p:cNvPr id="63" name="TextBox 62">
              <a:extLst>
                <a:ext uri="{FF2B5EF4-FFF2-40B4-BE49-F238E27FC236}">
                  <a16:creationId xmlns:a16="http://schemas.microsoft.com/office/drawing/2014/main" id="{D0B49843-CF18-7049-B8D8-EC655E68114A}"/>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Scaling products and services to meet ever growing business needs</a:t>
              </a:r>
            </a:p>
          </p:txBody>
        </p:sp>
        <p:cxnSp>
          <p:nvCxnSpPr>
            <p:cNvPr id="64" name="Straight Connector 63">
              <a:extLst>
                <a:ext uri="{FF2B5EF4-FFF2-40B4-BE49-F238E27FC236}">
                  <a16:creationId xmlns:a16="http://schemas.microsoft.com/office/drawing/2014/main" id="{B7C09434-5138-7C43-9882-075D219F261D}"/>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Beaker_F196" title="Icon of a scientific flask with liquid in it">
            <a:extLst>
              <a:ext uri="{FF2B5EF4-FFF2-40B4-BE49-F238E27FC236}">
                <a16:creationId xmlns:a16="http://schemas.microsoft.com/office/drawing/2014/main" id="{19399120-4B55-1D41-87E8-2C326B82284A}"/>
              </a:ext>
            </a:extLst>
          </p:cNvPr>
          <p:cNvSpPr>
            <a:spLocks noChangeAspect="1" noEditPoints="1"/>
          </p:cNvSpPr>
          <p:nvPr/>
        </p:nvSpPr>
        <p:spPr bwMode="auto">
          <a:xfrm>
            <a:off x="6933640" y="1103993"/>
            <a:ext cx="310372" cy="35861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6" name="Processing_E9F5" title="Icon of two interlocked gears">
            <a:extLst>
              <a:ext uri="{FF2B5EF4-FFF2-40B4-BE49-F238E27FC236}">
                <a16:creationId xmlns:a16="http://schemas.microsoft.com/office/drawing/2014/main" id="{2B3148DC-0F2F-F840-8699-69252B60DCBB}"/>
              </a:ext>
            </a:extLst>
          </p:cNvPr>
          <p:cNvSpPr>
            <a:spLocks noChangeAspect="1" noEditPoints="1"/>
          </p:cNvSpPr>
          <p:nvPr/>
        </p:nvSpPr>
        <p:spPr bwMode="auto">
          <a:xfrm>
            <a:off x="6898863" y="2467936"/>
            <a:ext cx="411760" cy="3586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7" name="Forklift" title="Icon of a forklift carrying boxes">
            <a:extLst>
              <a:ext uri="{FF2B5EF4-FFF2-40B4-BE49-F238E27FC236}">
                <a16:creationId xmlns:a16="http://schemas.microsoft.com/office/drawing/2014/main" id="{8F9A5329-73FF-6A43-AD80-1670BD1F9624}"/>
              </a:ext>
            </a:extLst>
          </p:cNvPr>
          <p:cNvSpPr>
            <a:spLocks noChangeAspect="1" noEditPoints="1"/>
          </p:cNvSpPr>
          <p:nvPr/>
        </p:nvSpPr>
        <p:spPr bwMode="auto">
          <a:xfrm>
            <a:off x="6943870" y="3789711"/>
            <a:ext cx="387405" cy="35861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8" name="Financial_E7BB" title="Icon of a chart made of vertical lines with a line tracing the top of each, turning into an arrow pointing up">
            <a:extLst>
              <a:ext uri="{FF2B5EF4-FFF2-40B4-BE49-F238E27FC236}">
                <a16:creationId xmlns:a16="http://schemas.microsoft.com/office/drawing/2014/main" id="{8C601ECA-5BBC-DD44-B2C0-C6B48D608AF3}"/>
              </a:ext>
            </a:extLst>
          </p:cNvPr>
          <p:cNvSpPr>
            <a:spLocks noChangeAspect="1" noEditPoints="1"/>
          </p:cNvSpPr>
          <p:nvPr/>
        </p:nvSpPr>
        <p:spPr bwMode="auto">
          <a:xfrm>
            <a:off x="6971453" y="5133810"/>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rgbClr val="137AD4"/>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solidFill>
                <a:srgbClr val="137AD4"/>
              </a:solidFill>
              <a:latin typeface="Segoe UI"/>
            </a:endParaRPr>
          </a:p>
        </p:txBody>
      </p:sp>
    </p:spTree>
    <p:extLst>
      <p:ext uri="{BB962C8B-B14F-4D97-AF65-F5344CB8AC3E}">
        <p14:creationId xmlns:p14="http://schemas.microsoft.com/office/powerpoint/2010/main" val="1353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FBC51821-97D3-D448-B826-7E4B39AB01E7}"/>
              </a:ext>
            </a:extLst>
          </p:cNvPr>
          <p:cNvSpPr>
            <a:spLocks noGrp="1"/>
          </p:cNvSpPr>
          <p:nvPr>
            <p:ph type="title"/>
          </p:nvPr>
        </p:nvSpPr>
        <p:spPr>
          <a:xfrm>
            <a:off x="346591" y="376731"/>
            <a:ext cx="11328775" cy="1325545"/>
          </a:xfrm>
        </p:spPr>
        <p:txBody>
          <a:bodyPr>
            <a:normAutofit/>
          </a:bodyPr>
          <a:lstStyle/>
          <a:p>
            <a:r>
              <a:rPr lang="en-US" sz="3530" b="1">
                <a:latin typeface="Segoe Semibold" panose="020B0502040504020203" pitchFamily="34" charset="0"/>
                <a:cs typeface="Segoe UI Light" panose="020B0502040204020203" pitchFamily="34" charset="0"/>
              </a:rPr>
              <a:t>Microsoft Cloud Adoption Framework for Azure</a:t>
            </a:r>
          </a:p>
        </p:txBody>
      </p:sp>
      <p:sp>
        <p:nvSpPr>
          <p:cNvPr id="38" name="Freeform: Shape 17">
            <a:extLst>
              <a:ext uri="{FF2B5EF4-FFF2-40B4-BE49-F238E27FC236}">
                <a16:creationId xmlns:a16="http://schemas.microsoft.com/office/drawing/2014/main" id="{581E3A09-D1D9-8844-947A-F6C276E22944}"/>
              </a:ext>
            </a:extLst>
          </p:cNvPr>
          <p:cNvSpPr/>
          <p:nvPr/>
        </p:nvSpPr>
        <p:spPr>
          <a:xfrm>
            <a:off x="1841058" y="2326679"/>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Business Strategy</a:t>
            </a:r>
          </a:p>
        </p:txBody>
      </p:sp>
      <p:sp>
        <p:nvSpPr>
          <p:cNvPr id="39" name="Freeform: Shape 18">
            <a:extLst>
              <a:ext uri="{FF2B5EF4-FFF2-40B4-BE49-F238E27FC236}">
                <a16:creationId xmlns:a16="http://schemas.microsoft.com/office/drawing/2014/main" id="{62C0E6DC-ED0F-0B45-A0CD-62E1D4554789}"/>
              </a:ext>
            </a:extLst>
          </p:cNvPr>
          <p:cNvSpPr/>
          <p:nvPr/>
        </p:nvSpPr>
        <p:spPr>
          <a:xfrm>
            <a:off x="7469882" y="1121521"/>
            <a:ext cx="2241597" cy="1205160"/>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59" tIns="137159" rIns="137159" bIns="137159" numCol="1" spcCol="1270" anchor="ctr" anchorCtr="0">
            <a:noAutofit/>
          </a:bodyPr>
          <a:lstStyle/>
          <a:p>
            <a:pPr defTabSz="1600219">
              <a:lnSpc>
                <a:spcPct val="90000"/>
              </a:lnSpc>
              <a:spcBef>
                <a:spcPct val="0"/>
              </a:spcBef>
              <a:spcAft>
                <a:spcPct val="35000"/>
              </a:spcAft>
              <a:defRPr/>
            </a:pPr>
            <a:endParaRPr lang="en-US" sz="3600">
              <a:solidFill>
                <a:prstClr val="black">
                  <a:hueOff val="0"/>
                  <a:satOff val="0"/>
                  <a:lumOff val="0"/>
                  <a:alphaOff val="0"/>
                </a:prstClr>
              </a:solidFill>
              <a:latin typeface="Calibri" panose="020F0502020204030204"/>
            </a:endParaRPr>
          </a:p>
        </p:txBody>
      </p:sp>
      <p:sp>
        <p:nvSpPr>
          <p:cNvPr id="40" name="Rectangle 39">
            <a:extLst>
              <a:ext uri="{FF2B5EF4-FFF2-40B4-BE49-F238E27FC236}">
                <a16:creationId xmlns:a16="http://schemas.microsoft.com/office/drawing/2014/main" id="{4FFE9380-39F5-554A-A650-C59C40ABA547}"/>
              </a:ext>
            </a:extLst>
          </p:cNvPr>
          <p:cNvSpPr/>
          <p:nvPr/>
        </p:nvSpPr>
        <p:spPr>
          <a:xfrm>
            <a:off x="5676301" y="2416593"/>
            <a:ext cx="6067385" cy="3045310"/>
          </a:xfrm>
          <a:prstGeom prst="rect">
            <a:avLst/>
          </a:prstGeom>
        </p:spPr>
        <p:txBody>
          <a:bodyPr wrap="square">
            <a:spAutoFit/>
          </a:bodyPr>
          <a:lstStyle/>
          <a:p>
            <a:pPr defTabSz="914411">
              <a:defRPr/>
            </a:pPr>
            <a:r>
              <a:rPr lang="en-US" sz="2400" b="1">
                <a:solidFill>
                  <a:prstClr val="black"/>
                </a:solidFill>
                <a:latin typeface="Segoe UI" panose="020B0502040204020203" pitchFamily="34" charset="0"/>
                <a:cs typeface="Segoe UI" panose="020B0502040204020203" pitchFamily="34" charset="0"/>
              </a:rPr>
              <a:t>Actionable, efficient, and comprehensive </a:t>
            </a:r>
            <a:r>
              <a:rPr lang="en-US" sz="2400">
                <a:solidFill>
                  <a:prstClr val="black"/>
                </a:solidFill>
                <a:latin typeface="Segoe UI" panose="020B0502040204020203" pitchFamily="34" charset="0"/>
                <a:cs typeface="Segoe UI" panose="020B0502040204020203" pitchFamily="34" charset="0"/>
              </a:rPr>
              <a:t>Azure cloud guidance from Microsoft to accelerate your adoption journey</a:t>
            </a:r>
          </a:p>
          <a:p>
            <a:pPr defTabSz="914411">
              <a:defRPr/>
            </a:pPr>
            <a:endParaRPr lang="en-US" sz="2400">
              <a:solidFill>
                <a:prstClr val="black"/>
              </a:solidFill>
              <a:latin typeface="Segoe UI" panose="020B0502040204020203" pitchFamily="34" charset="0"/>
              <a:cs typeface="Segoe UI" panose="020B0502040204020203" pitchFamily="34" charset="0"/>
            </a:endParaRPr>
          </a:p>
          <a:p>
            <a:pPr defTabSz="914411">
              <a:defRPr/>
            </a:pPr>
            <a:r>
              <a:rPr lang="en-US" sz="2400">
                <a:solidFill>
                  <a:prstClr val="black"/>
                </a:solidFill>
                <a:latin typeface="Segoe UI" panose="020B0502040204020203" pitchFamily="34" charset="0"/>
                <a:cs typeface="Segoe UI" panose="020B0502040204020203" pitchFamily="34" charset="0"/>
              </a:rPr>
              <a:t>Microsoft Cloud Adoption Framework for Azure enables you align </a:t>
            </a:r>
            <a:r>
              <a:rPr lang="en-US" sz="2400" b="1">
                <a:solidFill>
                  <a:prstClr val="black"/>
                </a:solidFill>
                <a:latin typeface="Segoe UI" panose="020B0502040204020203" pitchFamily="34" charset="0"/>
                <a:cs typeface="Segoe UI" panose="020B0502040204020203" pitchFamily="34" charset="0"/>
              </a:rPr>
              <a:t>business, people and technology strategy </a:t>
            </a:r>
            <a:r>
              <a:rPr lang="en-US" sz="2400">
                <a:solidFill>
                  <a:prstClr val="black"/>
                </a:solidFill>
                <a:latin typeface="Segoe UI" panose="020B0502040204020203" pitchFamily="34" charset="0"/>
                <a:cs typeface="Segoe UI" panose="020B0502040204020203" pitchFamily="34" charset="0"/>
              </a:rPr>
              <a:t>to achieve your business goals</a:t>
            </a:r>
          </a:p>
        </p:txBody>
      </p:sp>
      <p:sp>
        <p:nvSpPr>
          <p:cNvPr id="41" name="Freeform: Shape 17">
            <a:extLst>
              <a:ext uri="{FF2B5EF4-FFF2-40B4-BE49-F238E27FC236}">
                <a16:creationId xmlns:a16="http://schemas.microsoft.com/office/drawing/2014/main" id="{62B90BAA-9DC9-CE43-BB7B-7B6852672978}"/>
              </a:ext>
            </a:extLst>
          </p:cNvPr>
          <p:cNvSpPr/>
          <p:nvPr/>
        </p:nvSpPr>
        <p:spPr>
          <a:xfrm>
            <a:off x="904134" y="4030912"/>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Technology Strategy</a:t>
            </a:r>
          </a:p>
        </p:txBody>
      </p:sp>
      <p:sp>
        <p:nvSpPr>
          <p:cNvPr id="43" name="Freeform: Shape 17">
            <a:extLst>
              <a:ext uri="{FF2B5EF4-FFF2-40B4-BE49-F238E27FC236}">
                <a16:creationId xmlns:a16="http://schemas.microsoft.com/office/drawing/2014/main" id="{D51FE78C-D241-BF44-997C-576E75A92A99}"/>
              </a:ext>
            </a:extLst>
          </p:cNvPr>
          <p:cNvSpPr/>
          <p:nvPr/>
        </p:nvSpPr>
        <p:spPr>
          <a:xfrm>
            <a:off x="2780225" y="4039213"/>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People Strategy</a:t>
            </a:r>
          </a:p>
        </p:txBody>
      </p:sp>
      <p:sp>
        <p:nvSpPr>
          <p:cNvPr id="45" name="Commitments_EC4D" title="Icon of a handshake">
            <a:extLst>
              <a:ext uri="{FF2B5EF4-FFF2-40B4-BE49-F238E27FC236}">
                <a16:creationId xmlns:a16="http://schemas.microsoft.com/office/drawing/2014/main" id="{40FF71C5-8FF4-474E-A894-72270899210B}"/>
              </a:ext>
            </a:extLst>
          </p:cNvPr>
          <p:cNvSpPr>
            <a:spLocks noChangeAspect="1" noEditPoints="1"/>
          </p:cNvSpPr>
          <p:nvPr/>
        </p:nvSpPr>
        <p:spPr bwMode="auto">
          <a:xfrm>
            <a:off x="2437911" y="2672595"/>
            <a:ext cx="473471" cy="44393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ln>
                <a:solidFill>
                  <a:sysClr val="windowText" lastClr="000000"/>
                </a:solidFill>
              </a:ln>
              <a:solidFill>
                <a:prstClr val="black"/>
              </a:solidFill>
              <a:latin typeface="Calibri" panose="020F0502020204030204"/>
            </a:endParaRPr>
          </a:p>
        </p:txBody>
      </p:sp>
      <p:sp>
        <p:nvSpPr>
          <p:cNvPr id="46" name="Intelligence" title="Icon of circles connected by crossing lines">
            <a:extLst>
              <a:ext uri="{FF2B5EF4-FFF2-40B4-BE49-F238E27FC236}">
                <a16:creationId xmlns:a16="http://schemas.microsoft.com/office/drawing/2014/main" id="{30BCC04E-2160-3245-B368-5A7AE3DCE030}"/>
              </a:ext>
            </a:extLst>
          </p:cNvPr>
          <p:cNvSpPr>
            <a:spLocks noChangeAspect="1" noEditPoints="1"/>
          </p:cNvSpPr>
          <p:nvPr/>
        </p:nvSpPr>
        <p:spPr bwMode="auto">
          <a:xfrm>
            <a:off x="1465474" y="4302905"/>
            <a:ext cx="569722" cy="54745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ln>
                <a:solidFill>
                  <a:sysClr val="windowText" lastClr="000000"/>
                </a:solidFill>
              </a:ln>
              <a:solidFill>
                <a:prstClr val="black"/>
              </a:solidFill>
              <a:latin typeface="Calibri" panose="020F0502020204030204"/>
            </a:endParaRPr>
          </a:p>
        </p:txBody>
      </p:sp>
      <p:sp>
        <p:nvSpPr>
          <p:cNvPr id="48" name="manager" title="Icon of three people with lines connecting them">
            <a:extLst>
              <a:ext uri="{FF2B5EF4-FFF2-40B4-BE49-F238E27FC236}">
                <a16:creationId xmlns:a16="http://schemas.microsoft.com/office/drawing/2014/main" id="{CF8E771C-1F2E-654A-B702-480566F23B97}"/>
              </a:ext>
            </a:extLst>
          </p:cNvPr>
          <p:cNvSpPr>
            <a:spLocks noChangeAspect="1" noEditPoints="1"/>
          </p:cNvSpPr>
          <p:nvPr/>
        </p:nvSpPr>
        <p:spPr bwMode="auto">
          <a:xfrm>
            <a:off x="3357654" y="4363974"/>
            <a:ext cx="523587" cy="527742"/>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ln>
                <a:solidFill>
                  <a:sysClr val="windowText" lastClr="000000"/>
                </a:solidFill>
              </a:ln>
              <a:solidFill>
                <a:prstClr val="black"/>
              </a:solidFill>
              <a:latin typeface="Calibri" panose="020F0502020204030204"/>
            </a:endParaRPr>
          </a:p>
        </p:txBody>
      </p:sp>
    </p:spTree>
    <p:extLst>
      <p:ext uri="{BB962C8B-B14F-4D97-AF65-F5344CB8AC3E}">
        <p14:creationId xmlns:p14="http://schemas.microsoft.com/office/powerpoint/2010/main" val="241453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76911" y="333155"/>
            <a:ext cx="11018364" cy="553990"/>
          </a:xfrm>
        </p:spPr>
        <p:txBody>
          <a:bodyPr>
            <a:noAutofit/>
          </a:bodyPr>
          <a:lstStyle/>
          <a:p>
            <a:r>
              <a:rPr lang="en-US" sz="3500">
                <a:latin typeface="Segoe Semibold" panose="020B0502040504020203"/>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533873" y="5235130"/>
            <a:ext cx="816140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8726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45121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574083" y="2179281"/>
            <a:ext cx="2089427" cy="134817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Ready</a:t>
            </a:r>
          </a:p>
          <a:p>
            <a:pPr algn="ctr" defTabSz="914411">
              <a:defRPr/>
            </a:pPr>
            <a:endParaRPr lang="en-US" sz="16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Azure readiness guide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First landing zone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Expand the blueprint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08724"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699424" y="2179281"/>
            <a:ext cx="2347360" cy="1292853"/>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Digital estate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Initial organization alignment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Skills readiness plan</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533873" y="1401950"/>
            <a:ext cx="8161403" cy="280887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49840" y="1989646"/>
            <a:ext cx="2354972" cy="343487"/>
          </a:xfrm>
          <a:prstGeom prst="rect">
            <a:avLst/>
          </a:prstGeom>
        </p:spPr>
        <p:txBody>
          <a:bodyPr wrap="square" anchor="t">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407333" y="1733679"/>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667128" y="1787872"/>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47488" y="1728260"/>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4450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75499" y="2179282"/>
            <a:ext cx="2211881" cy="131675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a:ea typeface="+mn-lt"/>
                <a:cs typeface="Segoe UI Semibold"/>
              </a:rPr>
              <a:t>Define Strategy</a:t>
            </a:r>
            <a:endParaRPr lang="en-US" sz="1600" b="1">
              <a:solidFill>
                <a:srgbClr val="243A5E"/>
              </a:solidFill>
              <a:latin typeface="Segoe UI Semibold" panose="020B0702040204020203" pitchFamily="34" charset="0"/>
              <a:ea typeface="+mn-lt"/>
              <a:cs typeface="Segoe UI Semibold" panose="020B0702040204020203" pitchFamily="34" charset="0"/>
            </a:endParaRP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Understand motivations</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Business outcomes</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Business justification</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Prioritize project</a:t>
            </a:r>
            <a:endParaRPr lang="en-US" sz="1200" dirty="0">
              <a:solidFill>
                <a:srgbClr val="000000"/>
              </a:solidFill>
              <a:latin typeface="Segoe UI"/>
              <a:cs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20550" y="1751893"/>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65">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106568" y="4396485"/>
            <a:ext cx="5016013" cy="1677291"/>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94786"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701251" y="5139874"/>
            <a:ext cx="2267190" cy="80976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702931" y="4685259"/>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254241"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367907" y="5139873"/>
            <a:ext cx="2052789" cy="7846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214519" y="4685259"/>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55031" y="2259691"/>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62062" y="3102168"/>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439169" y="2360047"/>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96948" y="3192295"/>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32747" y="2806388"/>
            <a:ext cx="475979"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988607" y="2806388"/>
            <a:ext cx="462608"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732411" y="2586915"/>
            <a:ext cx="435730" cy="158272"/>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727005" y="2850838"/>
            <a:ext cx="396765" cy="31600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B96869-B09D-4629-8F86-AC7BFACC0875}"/>
              </a:ext>
            </a:extLst>
          </p:cNvPr>
          <p:cNvSpPr txBox="1"/>
          <p:nvPr/>
        </p:nvSpPr>
        <p:spPr>
          <a:xfrm>
            <a:off x="1318441" y="2749357"/>
            <a:ext cx="2687879" cy="313961"/>
          </a:xfrm>
          <a:prstGeom prst="rect">
            <a:avLst/>
          </a:prstGeom>
          <a:noFill/>
        </p:spPr>
        <p:txBody>
          <a:bodyPr wrap="square" lIns="0" tIns="0" rIns="0" bIns="0" rtlCol="0">
            <a:spAutoFit/>
          </a:bodyPr>
          <a:lstStyle/>
          <a:p>
            <a:pPr defTabSz="914411"/>
            <a:r>
              <a:rPr lang="en-US" sz="2040" b="1">
                <a:solidFill>
                  <a:srgbClr val="1070C4"/>
                </a:solidFill>
                <a:latin typeface="Segoe" panose="020B0502040504020203" pitchFamily="34" charset="0"/>
              </a:rPr>
              <a:t>Lift, Shift, &amp; Optimize</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8" y="2749357"/>
            <a:ext cx="1596523" cy="313961"/>
          </a:xfrm>
          <a:prstGeom prst="rect">
            <a:avLst/>
          </a:prstGeom>
          <a:noFill/>
        </p:spPr>
        <p:txBody>
          <a:bodyPr wrap="square" lIns="0" tIns="0" rIns="0" bIns="0" rtlCol="0">
            <a:spAutoFit/>
          </a:bodyPr>
          <a:lstStyle/>
          <a:p>
            <a:pPr defTabSz="914411"/>
            <a:r>
              <a:rPr lang="en-US" sz="2040" b="1">
                <a:solidFill>
                  <a:srgbClr val="002050"/>
                </a:solidFill>
                <a:latin typeface="Segoe" panose="020B0502040504020203" pitchFamily="34" charset="0"/>
              </a:rPr>
              <a:t>Modernize</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087814"/>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rot="16200000">
            <a:off x="6364713" y="2384180"/>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384180"/>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
        <p:nvSpPr>
          <p:cNvPr id="17" name="Title 2">
            <a:extLst>
              <a:ext uri="{FF2B5EF4-FFF2-40B4-BE49-F238E27FC236}">
                <a16:creationId xmlns:a16="http://schemas.microsoft.com/office/drawing/2014/main" id="{E2D2FE6D-8CD2-4389-A5FA-D81CEFD9705F}"/>
              </a:ext>
            </a:extLst>
          </p:cNvPr>
          <p:cNvSpPr txBox="1">
            <a:spLocks/>
          </p:cNvSpPr>
          <p:nvPr/>
        </p:nvSpPr>
        <p:spPr>
          <a:xfrm>
            <a:off x="588263" y="5300439"/>
            <a:ext cx="11018520" cy="1018509"/>
          </a:xfrm>
          <a:prstGeom prst="rect">
            <a:avLst/>
          </a:prstGeom>
        </p:spPr>
        <p:txBody>
          <a:bodyPr vert="horz" wrap="square" lIns="143446" tIns="89654" rIns="143446" bIns="89654" rtlCol="0" anchor="t">
            <a:noAutofit/>
          </a:bodyPr>
          <a:lst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65"/>
            <a:r>
              <a:rPr lang="en-GB" sz="1961" spc="-100">
                <a:solidFill>
                  <a:schemeClr val="tx1"/>
                </a:solidFill>
                <a:latin typeface="Segoe" panose="020B0502040504020203" pitchFamily="34" charset="0"/>
              </a:rPr>
              <a:t>Cloud Adoption Framework Migrate </a:t>
            </a:r>
            <a:r>
              <a:rPr lang="en-GB" sz="1961" spc="-100">
                <a:gradFill>
                  <a:gsLst>
                    <a:gs pos="1250">
                      <a:prstClr val="black"/>
                    </a:gs>
                    <a:gs pos="100000">
                      <a:prstClr val="black"/>
                    </a:gs>
                  </a:gsLst>
                  <a:lin ang="5400000" scaled="0"/>
                </a:gradFill>
                <a:latin typeface="Segoe" panose="020B0502040504020203" pitchFamily="34" charset="0"/>
              </a:rPr>
              <a:t>provides a single migration methodology that balances Lift, Shift, &amp; Optimize motions and Modernization motions, into one fluid process </a:t>
            </a:r>
          </a:p>
        </p:txBody>
      </p:sp>
      <p:sp>
        <p:nvSpPr>
          <p:cNvPr id="18" name="Title 1">
            <a:extLst>
              <a:ext uri="{FF2B5EF4-FFF2-40B4-BE49-F238E27FC236}">
                <a16:creationId xmlns:a16="http://schemas.microsoft.com/office/drawing/2014/main" id="{B8461009-8B49-A944-840B-08E7B84D0A75}"/>
              </a:ext>
            </a:extLst>
          </p:cNvPr>
          <p:cNvSpPr txBox="1">
            <a:spLocks/>
          </p:cNvSpPr>
          <p:nvPr/>
        </p:nvSpPr>
        <p:spPr>
          <a:xfrm>
            <a:off x="402283" y="336954"/>
            <a:ext cx="11328775" cy="665414"/>
          </a:xfrm>
          <a:prstGeom prst="rect">
            <a:avLst/>
          </a:prstGeom>
        </p:spPr>
        <p:txBody>
          <a:bodyPr vert="horz" wrap="square" lIns="143446" tIns="89654" rIns="143446" bIns="89654" rtlCol="0" anchor="t">
            <a:normAutofit fontScale="77500" lnSpcReduction="20000"/>
          </a:bodyPr>
          <a:lst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65"/>
            <a:r>
              <a:rPr lang="en-US" sz="3530" b="1" spc="-100">
                <a:gradFill>
                  <a:gsLst>
                    <a:gs pos="1250">
                      <a:prstClr val="black"/>
                    </a:gs>
                    <a:gs pos="100000">
                      <a:prstClr val="black"/>
                    </a:gs>
                  </a:gsLst>
                  <a:lin ang="5400000" scaled="0"/>
                </a:gradFill>
                <a:latin typeface="Segoe Semibold" panose="020B0502040504020203" pitchFamily="34" charset="0"/>
                <a:cs typeface="Segoe UI Light" panose="020B0502040204020203" pitchFamily="34" charset="0"/>
              </a:rPr>
              <a:t>Cloud Adoption Framework Migrate: Balance within migration efforts</a:t>
            </a:r>
          </a:p>
        </p:txBody>
      </p:sp>
    </p:spTree>
    <p:extLst>
      <p:ext uri="{BB962C8B-B14F-4D97-AF65-F5344CB8AC3E}">
        <p14:creationId xmlns:p14="http://schemas.microsoft.com/office/powerpoint/2010/main" val="1213701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7FF85-8ADA-214A-8E83-853238A71725}"/>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F9C15034-9152-B949-8FFE-5F3B44F7CC7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 name="Oval 4">
            <a:extLst>
              <a:ext uri="{FF2B5EF4-FFF2-40B4-BE49-F238E27FC236}">
                <a16:creationId xmlns:a16="http://schemas.microsoft.com/office/drawing/2014/main" id="{39566619-BA8F-FE40-9AA1-9BC4C74B8BE0}"/>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D52167DE-ECE0-4548-865F-567F8C95DF85}"/>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A5D53EBF-766C-194B-8A13-5D31FCF82397}"/>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8" name="Oval 7">
            <a:extLst>
              <a:ext uri="{FF2B5EF4-FFF2-40B4-BE49-F238E27FC236}">
                <a16:creationId xmlns:a16="http://schemas.microsoft.com/office/drawing/2014/main" id="{2C884D98-69E8-F34D-B55D-928BF5616E82}"/>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9" name="Straight Arrow Connector 8">
            <a:extLst>
              <a:ext uri="{FF2B5EF4-FFF2-40B4-BE49-F238E27FC236}">
                <a16:creationId xmlns:a16="http://schemas.microsoft.com/office/drawing/2014/main" id="{F69C4E9C-032D-A244-9945-84DDFA4FE02F}"/>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63">
            <a:extLst>
              <a:ext uri="{FF2B5EF4-FFF2-40B4-BE49-F238E27FC236}">
                <a16:creationId xmlns:a16="http://schemas.microsoft.com/office/drawing/2014/main" id="{67876257-0FB6-9E46-8F45-82C6FB47D754}"/>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70435B-B45C-2B4D-B632-A31DE9F0294C}"/>
              </a:ext>
            </a:extLst>
          </p:cNvPr>
          <p:cNvSpPr>
            <a:spLocks noGrp="1"/>
          </p:cNvSpPr>
          <p:nvPr>
            <p:ph type="title"/>
          </p:nvPr>
        </p:nvSpPr>
        <p:spPr>
          <a:xfrm>
            <a:off x="269406" y="289601"/>
            <a:ext cx="5974911" cy="899639"/>
          </a:xfrm>
        </p:spPr>
        <p:txBody>
          <a:bodyPr>
            <a:normAutofit/>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12" name="Rectangle 11">
            <a:extLst>
              <a:ext uri="{FF2B5EF4-FFF2-40B4-BE49-F238E27FC236}">
                <a16:creationId xmlns:a16="http://schemas.microsoft.com/office/drawing/2014/main" id="{05353DEF-5D2F-864F-8846-5EE269C7991D}"/>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13" name="Title 1">
            <a:extLst>
              <a:ext uri="{FF2B5EF4-FFF2-40B4-BE49-F238E27FC236}">
                <a16:creationId xmlns:a16="http://schemas.microsoft.com/office/drawing/2014/main" id="{46D3294F-C9E6-3D4F-ADA3-6BBD4C1E01B0}"/>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14" name="Oval 13">
            <a:extLst>
              <a:ext uri="{FF2B5EF4-FFF2-40B4-BE49-F238E27FC236}">
                <a16:creationId xmlns:a16="http://schemas.microsoft.com/office/drawing/2014/main" id="{0FF6286B-3236-D648-9B9A-850B2BFE83B6}"/>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F3397122-B6C8-7048-96FD-1D7E8E89DA9A}"/>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16" name="Title 1">
            <a:extLst>
              <a:ext uri="{FF2B5EF4-FFF2-40B4-BE49-F238E27FC236}">
                <a16:creationId xmlns:a16="http://schemas.microsoft.com/office/drawing/2014/main" id="{ABED1CA5-F449-B14B-AF44-103A191AF16A}"/>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17" name="Oval 16">
            <a:extLst>
              <a:ext uri="{FF2B5EF4-FFF2-40B4-BE49-F238E27FC236}">
                <a16:creationId xmlns:a16="http://schemas.microsoft.com/office/drawing/2014/main" id="{90988A7F-99D3-E14C-BAC4-32A9E90BBF4B}"/>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18" name="Straight Arrow Connector 17">
            <a:extLst>
              <a:ext uri="{FF2B5EF4-FFF2-40B4-BE49-F238E27FC236}">
                <a16:creationId xmlns:a16="http://schemas.microsoft.com/office/drawing/2014/main" id="{76B254C8-B63F-5544-9533-8D7DE69911A8}"/>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88940E-F75B-BB41-B851-88C00EA7BC80}"/>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882A59-E285-9640-8105-C3A28F1191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21" name="Rectangle 20">
            <a:extLst>
              <a:ext uri="{FF2B5EF4-FFF2-40B4-BE49-F238E27FC236}">
                <a16:creationId xmlns:a16="http://schemas.microsoft.com/office/drawing/2014/main" id="{B92004CA-9F6D-2541-ADEF-7BD57EE18F4C}"/>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Tree>
    <p:extLst>
      <p:ext uri="{BB962C8B-B14F-4D97-AF65-F5344CB8AC3E}">
        <p14:creationId xmlns:p14="http://schemas.microsoft.com/office/powerpoint/2010/main" val="3059493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1.xml><?xml version="1.0" encoding="utf-8"?>
<a:theme xmlns:a="http://schemas.openxmlformats.org/drawingml/2006/main" name="Surface">
  <a:themeElements>
    <a:clrScheme name="Custom 9">
      <a:dk1>
        <a:srgbClr val="505050"/>
      </a:dk1>
      <a:lt1>
        <a:sysClr val="window" lastClr="FFFFFF"/>
      </a:lt1>
      <a:dk2>
        <a:srgbClr val="002050"/>
      </a:dk2>
      <a:lt2>
        <a:srgbClr val="00BCF2"/>
      </a:lt2>
      <a:accent1>
        <a:srgbClr val="002050"/>
      </a:accent1>
      <a:accent2>
        <a:srgbClr val="00BCF2"/>
      </a:accent2>
      <a:accent3>
        <a:srgbClr val="0078D4"/>
      </a:accent3>
      <a:accent4>
        <a:srgbClr val="004B50"/>
      </a:accent4>
      <a:accent5>
        <a:srgbClr val="00B294"/>
      </a:accent5>
      <a:accent6>
        <a:srgbClr val="004B50"/>
      </a:accent6>
      <a:hlink>
        <a:srgbClr val="0078D4"/>
      </a:hlink>
      <a:folHlink>
        <a:srgbClr val="00BCF2"/>
      </a:folHlink>
    </a:clrScheme>
    <a:fontScheme name="Custom 3">
      <a:majorFont>
        <a:latin typeface="Segoe UI Light"/>
        <a:ea typeface=""/>
        <a:cs typeface=""/>
      </a:majorFont>
      <a:minorFont>
        <a:latin typeface="Segoe Pro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MicrosoftSurface_Template_16x9_110416" id="{7C8ED73A-4505-4EC4-83BF-09E4BF9932C6}" vid="{499839F8-24C8-4399-B7F1-6A97CCB4E00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6.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8.xml><?xml version="1.0" encoding="utf-8"?>
<a:theme xmlns:a="http://schemas.openxmlformats.org/drawingml/2006/main" name="3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9.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Props1.xml><?xml version="1.0" encoding="utf-8"?>
<ds:datastoreItem xmlns:ds="http://schemas.openxmlformats.org/officeDocument/2006/customXml" ds:itemID="{157F1F82-91B5-4E49-9861-A46AB6F398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9f0ed7-b6e7-4e0d-9b4d-b4e73fb1e1ba"/>
    <ds:schemaRef ds:uri="5d0a0686-a3c6-401e-8596-31c6446e2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1095A1-D66D-4C45-8DBD-E1886B9297BB}">
  <ds:schemaRefs>
    <ds:schemaRef ds:uri="http://schemas.microsoft.com/sharepoint/v3/contenttype/forms"/>
  </ds:schemaRefs>
</ds:datastoreItem>
</file>

<file path=customXml/itemProps3.xml><?xml version="1.0" encoding="utf-8"?>
<ds:datastoreItem xmlns:ds="http://schemas.openxmlformats.org/officeDocument/2006/customXml" ds:itemID="{9E2C5D5D-AA31-46E0-B54E-C2A3586CEC80}">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9f9f0ed7-b6e7-4e0d-9b4d-b4e73fb1e1ba"/>
  </ds:schemaRefs>
</ds:datastoreItem>
</file>

<file path=docProps/app.xml><?xml version="1.0" encoding="utf-8"?>
<Properties xmlns="http://schemas.openxmlformats.org/officeDocument/2006/extended-properties" xmlns:vt="http://schemas.openxmlformats.org/officeDocument/2006/docPropsVTypes">
  <TotalTime>0</TotalTime>
  <Words>5880</Words>
  <Application>Microsoft Office PowerPoint</Application>
  <PresentationFormat>Widescreen</PresentationFormat>
  <Paragraphs>770</Paragraphs>
  <Slides>44</Slides>
  <Notes>32</Notes>
  <HiddenSlides>5</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44</vt:i4>
      </vt:variant>
    </vt:vector>
  </HeadingPairs>
  <TitlesOfParts>
    <vt:vector size="73" baseType="lpstr">
      <vt:lpstr>Arial</vt:lpstr>
      <vt:lpstr>Calibri</vt:lpstr>
      <vt:lpstr>Calibri Light</vt:lpstr>
      <vt:lpstr>Consolas</vt:lpstr>
      <vt:lpstr>Muli Regular</vt:lpstr>
      <vt:lpstr>Segoe</vt:lpstr>
      <vt:lpstr>Segoe Light</vt:lpstr>
      <vt:lpstr>Segoe Pro Semibold</vt:lpstr>
      <vt:lpstr>Segoe Pro SemiLight</vt:lpstr>
      <vt:lpstr>Segoe Semibold</vt:lpstr>
      <vt:lpstr>Segoe UI</vt:lpstr>
      <vt:lpstr>Segoe UI Light</vt:lpstr>
      <vt:lpstr>Segoe UI Semibold</vt:lpstr>
      <vt:lpstr>Segoe UI Semilight</vt:lpstr>
      <vt:lpstr>Symbol</vt:lpstr>
      <vt:lpstr>Times New Roman</vt:lpstr>
      <vt:lpstr>Wingdings</vt:lpstr>
      <vt:lpstr>Office Theme</vt:lpstr>
      <vt:lpstr>3_WHITE TEMPLATE</vt:lpstr>
      <vt:lpstr>9-51052_Microsoft_Ready_Template_Light</vt:lpstr>
      <vt:lpstr>5-50203_Microsoft_Ignite_Template</vt:lpstr>
      <vt:lpstr>2_WHITE TEMPLATE</vt:lpstr>
      <vt:lpstr>Dynamics 365</vt:lpstr>
      <vt:lpstr>CloudOS</vt:lpstr>
      <vt:lpstr>3_9-51027_Microsoft_Ready_Template</vt:lpstr>
      <vt:lpstr>2_9-51027_Microsoft_Ready_Template</vt:lpstr>
      <vt:lpstr>Azure Sept 2018</vt:lpstr>
      <vt:lpstr>Surface</vt:lpstr>
      <vt:lpstr>think-cell Slide</vt:lpstr>
      <vt:lpstr>PowerPoint Presentation</vt:lpstr>
      <vt:lpstr>PowerPoint Presentation</vt:lpstr>
      <vt:lpstr>Microsoft Cloud Adoption Framework for Azure Migrate</vt:lpstr>
      <vt:lpstr>Agenda</vt:lpstr>
      <vt:lpstr>Key Business Drivers</vt:lpstr>
      <vt:lpstr>Microsoft Cloud Adoption Framework for Azure</vt:lpstr>
      <vt:lpstr>Microsoft Cloud Adoption Framework for Azure</vt:lpstr>
      <vt:lpstr>PowerPoint Presentation</vt:lpstr>
      <vt:lpstr>How Do I Get Started?</vt:lpstr>
      <vt:lpstr>PowerPoint Presentation</vt:lpstr>
      <vt:lpstr>How Do I Get Started?</vt:lpstr>
      <vt:lpstr>PowerPoint Presentation</vt:lpstr>
      <vt:lpstr>Simplified migration objectives</vt:lpstr>
      <vt:lpstr>PowerPoint Presentation</vt:lpstr>
      <vt:lpstr>PowerPoint Presentation</vt:lpstr>
      <vt:lpstr>How Do I Get Started?</vt:lpstr>
      <vt:lpstr>You are here</vt:lpstr>
      <vt:lpstr>PowerPoint Presentation</vt:lpstr>
      <vt:lpstr>PowerPoint Presentation</vt:lpstr>
      <vt:lpstr>PowerPoint Presentation</vt:lpstr>
      <vt:lpstr>PowerPoint Presentation</vt:lpstr>
      <vt:lpstr>PowerPoint Presentation</vt:lpstr>
      <vt:lpstr>How Do I Get Started?</vt:lpstr>
      <vt:lpstr>PowerPoint Presentation</vt:lpstr>
      <vt:lpstr>CAF Ready: Landing Zones (Coming Soon)</vt:lpstr>
      <vt:lpstr>PowerPoint Presentation</vt:lpstr>
      <vt:lpstr>PowerPoint Presentation</vt:lpstr>
      <vt:lpstr>PowerPoint Presentation</vt:lpstr>
      <vt:lpstr>How Do I Get Started?</vt:lpstr>
      <vt:lpstr>Mature migration processes (End state &amp; actions)</vt:lpstr>
      <vt:lpstr>PowerPoint Presentation</vt:lpstr>
      <vt:lpstr>PowerPoint Presentation</vt:lpstr>
      <vt:lpstr>Migration tooling Options</vt:lpstr>
      <vt:lpstr>Migration tooling options   </vt:lpstr>
      <vt:lpstr>Example: Migrate only</vt:lpstr>
      <vt:lpstr>Azure Migrate – Server Migration</vt:lpstr>
      <vt:lpstr>Example: Migrate &amp; Modernize</vt:lpstr>
      <vt:lpstr>Azure Migrate – Database Migration</vt:lpstr>
      <vt:lpstr>Continuously optimize  resources during and after migration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Niels Ophey</cp:lastModifiedBy>
  <cp:revision>4</cp:revision>
  <dcterms:created xsi:type="dcterms:W3CDTF">2019-09-20T05:58:14Z</dcterms:created>
  <dcterms:modified xsi:type="dcterms:W3CDTF">2019-11-17T21:37:33Z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2019-09-20T05:59:26.9116391Z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9684afde-b6f0-4c1f-ac4d-a9651c0da413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0x010100F4EB56A014601647A8A96FC1FEAD7A4D</vt:lpwstr>
  </property>
</Properties>
</file>